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sldIdLst>
    <p:sldId id="256" r:id="rId2"/>
    <p:sldId id="257" r:id="rId3"/>
    <p:sldId id="265" r:id="rId4"/>
    <p:sldId id="266" r:id="rId5"/>
    <p:sldId id="267" r:id="rId6"/>
    <p:sldId id="268" r:id="rId7"/>
    <p:sldId id="269" r:id="rId8"/>
    <p:sldId id="258" r:id="rId9"/>
    <p:sldId id="270" r:id="rId10"/>
    <p:sldId id="259" r:id="rId11"/>
    <p:sldId id="272" r:id="rId12"/>
    <p:sldId id="264" r:id="rId13"/>
    <p:sldId id="273" r:id="rId14"/>
    <p:sldId id="274" r:id="rId15"/>
    <p:sldId id="262" r:id="rId16"/>
    <p:sldId id="261" r:id="rId17"/>
    <p:sldId id="276" r:id="rId18"/>
    <p:sldId id="275" r:id="rId19"/>
    <p:sldId id="277" r:id="rId20"/>
    <p:sldId id="278" r:id="rId21"/>
    <p:sldId id="279" r:id="rId22"/>
    <p:sldId id="280"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9780"/>
    <p:restoredTop sz="94694"/>
  </p:normalViewPr>
  <p:slideViewPr>
    <p:cSldViewPr snapToGrid="0" snapToObjects="1">
      <p:cViewPr varScale="1">
        <p:scale>
          <a:sx n="68" d="100"/>
          <a:sy n="68" d="100"/>
        </p:scale>
        <p:origin x="232" y="91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bar"/>
        <c:grouping val="clustered"/>
        <c:varyColors val="0"/>
        <c:ser>
          <c:idx val="0"/>
          <c:order val="0"/>
          <c:tx>
            <c:strRef>
              <c:f>Sheet1!$B$1</c:f>
              <c:strCache>
                <c:ptCount val="1"/>
                <c:pt idx="0">
                  <c:v>Training</c:v>
                </c:pt>
              </c:strCache>
            </c:strRef>
          </c:tx>
          <c:spPr>
            <a:solidFill>
              <a:schemeClr val="accent1"/>
            </a:solidFill>
            <a:ln>
              <a:noFill/>
            </a:ln>
            <a:effectLst/>
          </c:spPr>
          <c:invertIfNegative val="0"/>
          <c:cat>
            <c:strRef>
              <c:f>Sheet1!$A$2:$A$3</c:f>
              <c:strCache>
                <c:ptCount val="2"/>
                <c:pt idx="0">
                  <c:v>SVM</c:v>
                </c:pt>
                <c:pt idx="1">
                  <c:v>KNN</c:v>
                </c:pt>
              </c:strCache>
            </c:strRef>
          </c:cat>
          <c:val>
            <c:numRef>
              <c:f>Sheet1!$B$2:$B$3</c:f>
              <c:numCache>
                <c:formatCode>General</c:formatCode>
                <c:ptCount val="2"/>
                <c:pt idx="0">
                  <c:v>158</c:v>
                </c:pt>
                <c:pt idx="1">
                  <c:v>0</c:v>
                </c:pt>
              </c:numCache>
            </c:numRef>
          </c:val>
          <c:extLst>
            <c:ext xmlns:c16="http://schemas.microsoft.com/office/drawing/2014/chart" uri="{C3380CC4-5D6E-409C-BE32-E72D297353CC}">
              <c16:uniqueId val="{00000000-6538-F845-9608-32F854334F30}"/>
            </c:ext>
          </c:extLst>
        </c:ser>
        <c:ser>
          <c:idx val="1"/>
          <c:order val="1"/>
          <c:tx>
            <c:strRef>
              <c:f>Sheet1!$C$1</c:f>
              <c:strCache>
                <c:ptCount val="1"/>
                <c:pt idx="0">
                  <c:v>Test</c:v>
                </c:pt>
              </c:strCache>
            </c:strRef>
          </c:tx>
          <c:spPr>
            <a:solidFill>
              <a:schemeClr val="accent2"/>
            </a:solidFill>
            <a:ln>
              <a:noFill/>
            </a:ln>
            <a:effectLst/>
          </c:spPr>
          <c:invertIfNegative val="0"/>
          <c:cat>
            <c:strRef>
              <c:f>Sheet1!$A$2:$A$3</c:f>
              <c:strCache>
                <c:ptCount val="2"/>
                <c:pt idx="0">
                  <c:v>SVM</c:v>
                </c:pt>
                <c:pt idx="1">
                  <c:v>KNN</c:v>
                </c:pt>
              </c:strCache>
            </c:strRef>
          </c:cat>
          <c:val>
            <c:numRef>
              <c:f>Sheet1!$C$2:$C$3</c:f>
              <c:numCache>
                <c:formatCode>General</c:formatCode>
                <c:ptCount val="2"/>
                <c:pt idx="0">
                  <c:v>5.8</c:v>
                </c:pt>
                <c:pt idx="1">
                  <c:v>80.599999999999994</c:v>
                </c:pt>
              </c:numCache>
            </c:numRef>
          </c:val>
          <c:extLst>
            <c:ext xmlns:c16="http://schemas.microsoft.com/office/drawing/2014/chart" uri="{C3380CC4-5D6E-409C-BE32-E72D297353CC}">
              <c16:uniqueId val="{00000001-6538-F845-9608-32F854334F30}"/>
            </c:ext>
          </c:extLst>
        </c:ser>
        <c:dLbls>
          <c:showLegendKey val="0"/>
          <c:showVal val="0"/>
          <c:showCatName val="0"/>
          <c:showSerName val="0"/>
          <c:showPercent val="0"/>
          <c:showBubbleSize val="0"/>
        </c:dLbls>
        <c:gapWidth val="182"/>
        <c:axId val="1168180751"/>
        <c:axId val="1168182447"/>
      </c:barChart>
      <c:catAx>
        <c:axId val="1168180751"/>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168182447"/>
        <c:crosses val="autoZero"/>
        <c:auto val="1"/>
        <c:lblAlgn val="ctr"/>
        <c:lblOffset val="100"/>
        <c:noMultiLvlLbl val="0"/>
      </c:catAx>
      <c:valAx>
        <c:axId val="1168182447"/>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168180751"/>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bar"/>
        <c:grouping val="clustered"/>
        <c:varyColors val="0"/>
        <c:ser>
          <c:idx val="0"/>
          <c:order val="0"/>
          <c:tx>
            <c:strRef>
              <c:f>Sheet1!$B$1</c:f>
              <c:strCache>
                <c:ptCount val="1"/>
                <c:pt idx="0">
                  <c:v>Hist Eq.</c:v>
                </c:pt>
              </c:strCache>
            </c:strRef>
          </c:tx>
          <c:spPr>
            <a:solidFill>
              <a:schemeClr val="accent1"/>
            </a:solidFill>
            <a:ln>
              <a:noFill/>
            </a:ln>
            <a:effectLst/>
          </c:spPr>
          <c:invertIfNegative val="0"/>
          <c:cat>
            <c:strRef>
              <c:f>Sheet1!$A$2:$A$6</c:f>
              <c:strCache>
                <c:ptCount val="5"/>
                <c:pt idx="0">
                  <c:v>K = 1</c:v>
                </c:pt>
                <c:pt idx="1">
                  <c:v>K = 3</c:v>
                </c:pt>
                <c:pt idx="2">
                  <c:v>k = 5</c:v>
                </c:pt>
                <c:pt idx="3">
                  <c:v>k = 7</c:v>
                </c:pt>
                <c:pt idx="4">
                  <c:v>k = 9</c:v>
                </c:pt>
              </c:strCache>
            </c:strRef>
          </c:cat>
          <c:val>
            <c:numRef>
              <c:f>Sheet1!$B$2:$B$6</c:f>
              <c:numCache>
                <c:formatCode>General</c:formatCode>
                <c:ptCount val="5"/>
                <c:pt idx="0">
                  <c:v>0.84540000000000004</c:v>
                </c:pt>
                <c:pt idx="1">
                  <c:v>0.84770000000000001</c:v>
                </c:pt>
                <c:pt idx="2">
                  <c:v>0.84840000000000004</c:v>
                </c:pt>
                <c:pt idx="3">
                  <c:v>0.85270000000000001</c:v>
                </c:pt>
                <c:pt idx="4">
                  <c:v>0.8528</c:v>
                </c:pt>
              </c:numCache>
            </c:numRef>
          </c:val>
          <c:extLst>
            <c:ext xmlns:c16="http://schemas.microsoft.com/office/drawing/2014/chart" uri="{C3380CC4-5D6E-409C-BE32-E72D297353CC}">
              <c16:uniqueId val="{00000000-64BF-1842-9E62-07BEA07B9FF2}"/>
            </c:ext>
          </c:extLst>
        </c:ser>
        <c:ser>
          <c:idx val="1"/>
          <c:order val="1"/>
          <c:tx>
            <c:strRef>
              <c:f>Sheet1!$C$1</c:f>
              <c:strCache>
                <c:ptCount val="1"/>
                <c:pt idx="0">
                  <c:v>Power Law</c:v>
                </c:pt>
              </c:strCache>
            </c:strRef>
          </c:tx>
          <c:spPr>
            <a:solidFill>
              <a:schemeClr val="accent2"/>
            </a:solidFill>
            <a:ln>
              <a:noFill/>
            </a:ln>
            <a:effectLst/>
          </c:spPr>
          <c:invertIfNegative val="0"/>
          <c:cat>
            <c:strRef>
              <c:f>Sheet1!$A$2:$A$6</c:f>
              <c:strCache>
                <c:ptCount val="5"/>
                <c:pt idx="0">
                  <c:v>K = 1</c:v>
                </c:pt>
                <c:pt idx="1">
                  <c:v>K = 3</c:v>
                </c:pt>
                <c:pt idx="2">
                  <c:v>k = 5</c:v>
                </c:pt>
                <c:pt idx="3">
                  <c:v>k = 7</c:v>
                </c:pt>
                <c:pt idx="4">
                  <c:v>k = 9</c:v>
                </c:pt>
              </c:strCache>
            </c:strRef>
          </c:cat>
          <c:val>
            <c:numRef>
              <c:f>Sheet1!$C$2:$C$6</c:f>
              <c:numCache>
                <c:formatCode>General</c:formatCode>
                <c:ptCount val="5"/>
                <c:pt idx="0">
                  <c:v>0.86380000000000001</c:v>
                </c:pt>
                <c:pt idx="1">
                  <c:v>0.88270000000000004</c:v>
                </c:pt>
                <c:pt idx="2">
                  <c:v>0.84840000000000004</c:v>
                </c:pt>
                <c:pt idx="3">
                  <c:v>0.87229999999999996</c:v>
                </c:pt>
                <c:pt idx="4">
                  <c:v>0.87429999999999997</c:v>
                </c:pt>
              </c:numCache>
            </c:numRef>
          </c:val>
          <c:extLst>
            <c:ext xmlns:c16="http://schemas.microsoft.com/office/drawing/2014/chart" uri="{C3380CC4-5D6E-409C-BE32-E72D297353CC}">
              <c16:uniqueId val="{00000009-64BF-1842-9E62-07BEA07B9FF2}"/>
            </c:ext>
          </c:extLst>
        </c:ser>
        <c:ser>
          <c:idx val="2"/>
          <c:order val="2"/>
          <c:tx>
            <c:strRef>
              <c:f>Sheet1!$D$1</c:f>
              <c:strCache>
                <c:ptCount val="1"/>
                <c:pt idx="0">
                  <c:v>Linear Stretching</c:v>
                </c:pt>
              </c:strCache>
            </c:strRef>
          </c:tx>
          <c:spPr>
            <a:solidFill>
              <a:schemeClr val="accent3"/>
            </a:solidFill>
            <a:ln>
              <a:noFill/>
            </a:ln>
            <a:effectLst/>
          </c:spPr>
          <c:invertIfNegative val="0"/>
          <c:cat>
            <c:strRef>
              <c:f>Sheet1!$A$2:$A$6</c:f>
              <c:strCache>
                <c:ptCount val="5"/>
                <c:pt idx="0">
                  <c:v>K = 1</c:v>
                </c:pt>
                <c:pt idx="1">
                  <c:v>K = 3</c:v>
                </c:pt>
                <c:pt idx="2">
                  <c:v>k = 5</c:v>
                </c:pt>
                <c:pt idx="3">
                  <c:v>k = 7</c:v>
                </c:pt>
                <c:pt idx="4">
                  <c:v>k = 9</c:v>
                </c:pt>
              </c:strCache>
            </c:strRef>
          </c:cat>
          <c:val>
            <c:numRef>
              <c:f>Sheet1!$D$2:$D$6</c:f>
              <c:numCache>
                <c:formatCode>General</c:formatCode>
                <c:ptCount val="5"/>
                <c:pt idx="0">
                  <c:v>0.88019999999999998</c:v>
                </c:pt>
                <c:pt idx="1">
                  <c:v>0.91910000000000003</c:v>
                </c:pt>
                <c:pt idx="2">
                  <c:v>0.89710000000000001</c:v>
                </c:pt>
                <c:pt idx="3">
                  <c:v>0.90510000000000002</c:v>
                </c:pt>
                <c:pt idx="4">
                  <c:v>0.89410000000000001</c:v>
                </c:pt>
              </c:numCache>
            </c:numRef>
          </c:val>
          <c:extLst>
            <c:ext xmlns:c16="http://schemas.microsoft.com/office/drawing/2014/chart" uri="{C3380CC4-5D6E-409C-BE32-E72D297353CC}">
              <c16:uniqueId val="{0000000A-64BF-1842-9E62-07BEA07B9FF2}"/>
            </c:ext>
          </c:extLst>
        </c:ser>
        <c:dLbls>
          <c:showLegendKey val="0"/>
          <c:showVal val="0"/>
          <c:showCatName val="0"/>
          <c:showSerName val="0"/>
          <c:showPercent val="0"/>
          <c:showBubbleSize val="0"/>
        </c:dLbls>
        <c:gapWidth val="182"/>
        <c:axId val="1119209711"/>
        <c:axId val="1151678831"/>
      </c:barChart>
      <c:catAx>
        <c:axId val="1119209711"/>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151678831"/>
        <c:crosses val="autoZero"/>
        <c:auto val="1"/>
        <c:lblAlgn val="ctr"/>
        <c:lblOffset val="100"/>
        <c:noMultiLvlLbl val="0"/>
      </c:catAx>
      <c:valAx>
        <c:axId val="1151678831"/>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119209711"/>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bar"/>
        <c:grouping val="clustered"/>
        <c:varyColors val="0"/>
        <c:ser>
          <c:idx val="3"/>
          <c:order val="0"/>
          <c:tx>
            <c:strRef>
              <c:f>Sheet1!$E$1</c:f>
              <c:strCache>
                <c:ptCount val="1"/>
                <c:pt idx="0">
                  <c:v>Accuracy</c:v>
                </c:pt>
              </c:strCache>
            </c:strRef>
          </c:tx>
          <c:spPr>
            <a:solidFill>
              <a:schemeClr val="accent4"/>
            </a:solidFill>
            <a:ln>
              <a:noFill/>
            </a:ln>
            <a:effectLst/>
          </c:spPr>
          <c:invertIfNegative val="0"/>
          <c:cat>
            <c:strRef>
              <c:f>Sheet1!$A$2:$A$4</c:f>
              <c:strCache>
                <c:ptCount val="3"/>
                <c:pt idx="0">
                  <c:v>Power Law</c:v>
                </c:pt>
                <c:pt idx="1">
                  <c:v>Histogram Equalisation</c:v>
                </c:pt>
                <c:pt idx="2">
                  <c:v>Linear Stretching</c:v>
                </c:pt>
              </c:strCache>
            </c:strRef>
          </c:cat>
          <c:val>
            <c:numRef>
              <c:f>Sheet1!$E$2:$E$4</c:f>
              <c:numCache>
                <c:formatCode>General</c:formatCode>
                <c:ptCount val="3"/>
                <c:pt idx="0">
                  <c:v>0.97</c:v>
                </c:pt>
                <c:pt idx="1">
                  <c:v>0.97</c:v>
                </c:pt>
                <c:pt idx="2">
                  <c:v>0.97</c:v>
                </c:pt>
              </c:numCache>
            </c:numRef>
          </c:val>
          <c:extLst>
            <c:ext xmlns:c16="http://schemas.microsoft.com/office/drawing/2014/chart" uri="{C3380CC4-5D6E-409C-BE32-E72D297353CC}">
              <c16:uniqueId val="{00000003-3BC8-E544-9091-C78B30EBB5F7}"/>
            </c:ext>
          </c:extLst>
        </c:ser>
        <c:dLbls>
          <c:showLegendKey val="0"/>
          <c:showVal val="0"/>
          <c:showCatName val="0"/>
          <c:showSerName val="0"/>
          <c:showPercent val="0"/>
          <c:showBubbleSize val="0"/>
        </c:dLbls>
        <c:gapWidth val="182"/>
        <c:axId val="1113797679"/>
        <c:axId val="1118437807"/>
      </c:barChart>
      <c:catAx>
        <c:axId val="1113797679"/>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118437807"/>
        <c:crosses val="autoZero"/>
        <c:auto val="1"/>
        <c:lblAlgn val="ctr"/>
        <c:lblOffset val="100"/>
        <c:noMultiLvlLbl val="0"/>
      </c:catAx>
      <c:valAx>
        <c:axId val="1118437807"/>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113797679"/>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en-US"/>
        </a:p>
      </c:txPr>
    </c:title>
    <c:autoTitleDeleted val="0"/>
    <c:plotArea>
      <c:layout/>
      <c:barChart>
        <c:barDir val="bar"/>
        <c:grouping val="clustered"/>
        <c:varyColors val="0"/>
        <c:ser>
          <c:idx val="0"/>
          <c:order val="0"/>
          <c:tx>
            <c:strRef>
              <c:f>Sheet1!$B$1</c:f>
              <c:strCache>
                <c:ptCount val="1"/>
                <c:pt idx="0">
                  <c:v>Recall</c:v>
                </c:pt>
              </c:strCache>
            </c:strRef>
          </c:tx>
          <c:spPr>
            <a:solidFill>
              <a:schemeClr val="accent1"/>
            </a:solidFill>
            <a:ln>
              <a:noFill/>
            </a:ln>
            <a:effectLst/>
          </c:spPr>
          <c:invertIfNegative val="0"/>
          <c:cat>
            <c:strRef>
              <c:f>Sheet1!$A$2:$A$4</c:f>
              <c:strCache>
                <c:ptCount val="3"/>
                <c:pt idx="0">
                  <c:v>Power Law</c:v>
                </c:pt>
                <c:pt idx="1">
                  <c:v>Histogram Equalisation</c:v>
                </c:pt>
                <c:pt idx="2">
                  <c:v>Linear Stretching</c:v>
                </c:pt>
              </c:strCache>
            </c:strRef>
          </c:cat>
          <c:val>
            <c:numRef>
              <c:f>Sheet1!$B$2:$B$4</c:f>
              <c:numCache>
                <c:formatCode>General</c:formatCode>
                <c:ptCount val="3"/>
                <c:pt idx="0">
                  <c:v>0.79</c:v>
                </c:pt>
                <c:pt idx="1">
                  <c:v>0.77</c:v>
                </c:pt>
                <c:pt idx="2">
                  <c:v>0.78</c:v>
                </c:pt>
              </c:numCache>
            </c:numRef>
          </c:val>
          <c:extLst>
            <c:ext xmlns:c16="http://schemas.microsoft.com/office/drawing/2014/chart" uri="{C3380CC4-5D6E-409C-BE32-E72D297353CC}">
              <c16:uniqueId val="{00000000-3BC8-E544-9091-C78B30EBB5F7}"/>
            </c:ext>
          </c:extLst>
        </c:ser>
        <c:ser>
          <c:idx val="1"/>
          <c:order val="1"/>
          <c:tx>
            <c:strRef>
              <c:f>Sheet1!$C$1</c:f>
              <c:strCache>
                <c:ptCount val="1"/>
                <c:pt idx="0">
                  <c:v>Precision</c:v>
                </c:pt>
              </c:strCache>
            </c:strRef>
          </c:tx>
          <c:spPr>
            <a:solidFill>
              <a:schemeClr val="accent2"/>
            </a:solidFill>
            <a:ln>
              <a:noFill/>
            </a:ln>
            <a:effectLst/>
          </c:spPr>
          <c:invertIfNegative val="0"/>
          <c:cat>
            <c:strRef>
              <c:f>Sheet1!$A$2:$A$4</c:f>
              <c:strCache>
                <c:ptCount val="3"/>
                <c:pt idx="0">
                  <c:v>Power Law</c:v>
                </c:pt>
                <c:pt idx="1">
                  <c:v>Histogram Equalisation</c:v>
                </c:pt>
                <c:pt idx="2">
                  <c:v>Linear Stretching</c:v>
                </c:pt>
              </c:strCache>
            </c:strRef>
          </c:cat>
          <c:val>
            <c:numRef>
              <c:f>Sheet1!$C$2:$C$4</c:f>
              <c:numCache>
                <c:formatCode>General</c:formatCode>
                <c:ptCount val="3"/>
                <c:pt idx="0">
                  <c:v>0.77</c:v>
                </c:pt>
                <c:pt idx="1">
                  <c:v>0.78</c:v>
                </c:pt>
                <c:pt idx="2">
                  <c:v>0.79</c:v>
                </c:pt>
              </c:numCache>
            </c:numRef>
          </c:val>
          <c:extLst>
            <c:ext xmlns:c16="http://schemas.microsoft.com/office/drawing/2014/chart" uri="{C3380CC4-5D6E-409C-BE32-E72D297353CC}">
              <c16:uniqueId val="{00000001-3BC8-E544-9091-C78B30EBB5F7}"/>
            </c:ext>
          </c:extLst>
        </c:ser>
        <c:ser>
          <c:idx val="2"/>
          <c:order val="2"/>
          <c:tx>
            <c:strRef>
              <c:f>Sheet1!$D$1</c:f>
              <c:strCache>
                <c:ptCount val="1"/>
                <c:pt idx="0">
                  <c:v>Specificity</c:v>
                </c:pt>
              </c:strCache>
            </c:strRef>
          </c:tx>
          <c:spPr>
            <a:solidFill>
              <a:schemeClr val="accent3"/>
            </a:solidFill>
            <a:ln>
              <a:noFill/>
            </a:ln>
            <a:effectLst/>
          </c:spPr>
          <c:invertIfNegative val="0"/>
          <c:cat>
            <c:strRef>
              <c:f>Sheet1!$A$2:$A$4</c:f>
              <c:strCache>
                <c:ptCount val="3"/>
                <c:pt idx="0">
                  <c:v>Power Law</c:v>
                </c:pt>
                <c:pt idx="1">
                  <c:v>Histogram Equalisation</c:v>
                </c:pt>
                <c:pt idx="2">
                  <c:v>Linear Stretching</c:v>
                </c:pt>
              </c:strCache>
            </c:strRef>
          </c:cat>
          <c:val>
            <c:numRef>
              <c:f>Sheet1!$D$2:$D$4</c:f>
              <c:numCache>
                <c:formatCode>General</c:formatCode>
                <c:ptCount val="3"/>
                <c:pt idx="0">
                  <c:v>0.78</c:v>
                </c:pt>
                <c:pt idx="1">
                  <c:v>0.78</c:v>
                </c:pt>
                <c:pt idx="2">
                  <c:v>0.77</c:v>
                </c:pt>
              </c:numCache>
            </c:numRef>
          </c:val>
          <c:extLst>
            <c:ext xmlns:c16="http://schemas.microsoft.com/office/drawing/2014/chart" uri="{C3380CC4-5D6E-409C-BE32-E72D297353CC}">
              <c16:uniqueId val="{00000002-3BC8-E544-9091-C78B30EBB5F7}"/>
            </c:ext>
          </c:extLst>
        </c:ser>
        <c:ser>
          <c:idx val="3"/>
          <c:order val="3"/>
          <c:tx>
            <c:strRef>
              <c:f>Sheet1!$E$1</c:f>
              <c:strCache>
                <c:ptCount val="1"/>
                <c:pt idx="0">
                  <c:v>Accuracy</c:v>
                </c:pt>
              </c:strCache>
            </c:strRef>
          </c:tx>
          <c:spPr>
            <a:solidFill>
              <a:schemeClr val="accent4"/>
            </a:solidFill>
            <a:ln>
              <a:noFill/>
            </a:ln>
            <a:effectLst/>
          </c:spPr>
          <c:invertIfNegative val="0"/>
          <c:cat>
            <c:strRef>
              <c:f>Sheet1!$A$2:$A$4</c:f>
              <c:strCache>
                <c:ptCount val="3"/>
                <c:pt idx="0">
                  <c:v>Power Law</c:v>
                </c:pt>
                <c:pt idx="1">
                  <c:v>Histogram Equalisation</c:v>
                </c:pt>
                <c:pt idx="2">
                  <c:v>Linear Stretching</c:v>
                </c:pt>
              </c:strCache>
            </c:strRef>
          </c:cat>
          <c:val>
            <c:numRef>
              <c:f>Sheet1!$E$2:$E$4</c:f>
              <c:numCache>
                <c:formatCode>General</c:formatCode>
                <c:ptCount val="3"/>
                <c:pt idx="0">
                  <c:v>0.97</c:v>
                </c:pt>
                <c:pt idx="1">
                  <c:v>0.97</c:v>
                </c:pt>
                <c:pt idx="2">
                  <c:v>0.97</c:v>
                </c:pt>
              </c:numCache>
            </c:numRef>
          </c:val>
          <c:extLst>
            <c:ext xmlns:c16="http://schemas.microsoft.com/office/drawing/2014/chart" uri="{C3380CC4-5D6E-409C-BE32-E72D297353CC}">
              <c16:uniqueId val="{00000003-3BC8-E544-9091-C78B30EBB5F7}"/>
            </c:ext>
          </c:extLst>
        </c:ser>
        <c:ser>
          <c:idx val="4"/>
          <c:order val="4"/>
          <c:tx>
            <c:strRef>
              <c:f>Sheet1!$F$1</c:f>
              <c:strCache>
                <c:ptCount val="1"/>
                <c:pt idx="0">
                  <c:v>F.A.R</c:v>
                </c:pt>
              </c:strCache>
            </c:strRef>
          </c:tx>
          <c:spPr>
            <a:solidFill>
              <a:schemeClr val="accent5"/>
            </a:solidFill>
            <a:ln>
              <a:noFill/>
            </a:ln>
            <a:effectLst/>
          </c:spPr>
          <c:invertIfNegative val="0"/>
          <c:cat>
            <c:strRef>
              <c:f>Sheet1!$A$2:$A$4</c:f>
              <c:strCache>
                <c:ptCount val="3"/>
                <c:pt idx="0">
                  <c:v>Power Law</c:v>
                </c:pt>
                <c:pt idx="1">
                  <c:v>Histogram Equalisation</c:v>
                </c:pt>
                <c:pt idx="2">
                  <c:v>Linear Stretching</c:v>
                </c:pt>
              </c:strCache>
            </c:strRef>
          </c:cat>
          <c:val>
            <c:numRef>
              <c:f>Sheet1!$F$2:$F$4</c:f>
              <c:numCache>
                <c:formatCode>General</c:formatCode>
                <c:ptCount val="3"/>
                <c:pt idx="0">
                  <c:v>0.77</c:v>
                </c:pt>
                <c:pt idx="1">
                  <c:v>0.76</c:v>
                </c:pt>
                <c:pt idx="2">
                  <c:v>0.78</c:v>
                </c:pt>
              </c:numCache>
            </c:numRef>
          </c:val>
          <c:extLst>
            <c:ext xmlns:c16="http://schemas.microsoft.com/office/drawing/2014/chart" uri="{C3380CC4-5D6E-409C-BE32-E72D297353CC}">
              <c16:uniqueId val="{00000004-3BC8-E544-9091-C78B30EBB5F7}"/>
            </c:ext>
          </c:extLst>
        </c:ser>
        <c:dLbls>
          <c:showLegendKey val="0"/>
          <c:showVal val="0"/>
          <c:showCatName val="0"/>
          <c:showSerName val="0"/>
          <c:showPercent val="0"/>
          <c:showBubbleSize val="0"/>
        </c:dLbls>
        <c:gapWidth val="182"/>
        <c:axId val="1113797679"/>
        <c:axId val="1118437807"/>
      </c:barChart>
      <c:catAx>
        <c:axId val="1113797679"/>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118437807"/>
        <c:crosses val="autoZero"/>
        <c:auto val="1"/>
        <c:lblAlgn val="ctr"/>
        <c:lblOffset val="100"/>
        <c:noMultiLvlLbl val="0"/>
      </c:catAx>
      <c:valAx>
        <c:axId val="1118437807"/>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crossAx val="1113797679"/>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16">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e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2.png>
</file>

<file path=ppt/media/image3.gif>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ABF2EF92-9F37-C14B-94E3-0D29B12ACBD0}" type="datetimeFigureOut">
              <a:rPr lang="en-US" smtClean="0"/>
              <a:t>3/11/20</a:t>
            </a:fld>
            <a:endParaRPr lang="en-US"/>
          </a:p>
        </p:txBody>
      </p:sp>
      <p:sp>
        <p:nvSpPr>
          <p:cNvPr id="5" name="Footer Placeholder 4"/>
          <p:cNvSpPr>
            <a:spLocks noGrp="1"/>
          </p:cNvSpPr>
          <p:nvPr>
            <p:ph type="ftr" sz="quarter" idx="11"/>
          </p:nvPr>
        </p:nvSpPr>
        <p:spPr>
          <a:xfrm>
            <a:off x="1876424" y="5410201"/>
            <a:ext cx="5124886" cy="365125"/>
          </a:xfrm>
        </p:spPr>
        <p:txBody>
          <a:bodyPr/>
          <a:lstStyle/>
          <a:p>
            <a:endParaRPr lang="en-US"/>
          </a:p>
        </p:txBody>
      </p:sp>
      <p:sp>
        <p:nvSpPr>
          <p:cNvPr id="6" name="Slide Number Placeholder 5"/>
          <p:cNvSpPr>
            <a:spLocks noGrp="1"/>
          </p:cNvSpPr>
          <p:nvPr>
            <p:ph type="sldNum" sz="quarter" idx="12"/>
          </p:nvPr>
        </p:nvSpPr>
        <p:spPr>
          <a:xfrm>
            <a:off x="9896911" y="5410199"/>
            <a:ext cx="771089" cy="365125"/>
          </a:xfrm>
        </p:spPr>
        <p:txBody>
          <a:bodyPr/>
          <a:lstStyle/>
          <a:p>
            <a:fld id="{1A0817A3-5EC9-EE47-B032-6863670EB6DC}" type="slidenum">
              <a:rPr lang="en-US" smtClean="0"/>
              <a:t>‹#›</a:t>
            </a:fld>
            <a:endParaRPr lang="en-US"/>
          </a:p>
        </p:txBody>
      </p:sp>
    </p:spTree>
    <p:extLst>
      <p:ext uri="{BB962C8B-B14F-4D97-AF65-F5344CB8AC3E}">
        <p14:creationId xmlns:p14="http://schemas.microsoft.com/office/powerpoint/2010/main" val="5004981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ABF2EF92-9F37-C14B-94E3-0D29B12ACBD0}" type="datetimeFigureOut">
              <a:rPr lang="en-US" smtClean="0"/>
              <a:t>3/11/20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A0817A3-5EC9-EE47-B032-6863670EB6DC}" type="slidenum">
              <a:rPr lang="en-US" smtClean="0"/>
              <a:t>‹#›</a:t>
            </a:fld>
            <a:endParaRPr lang="en-US"/>
          </a:p>
        </p:txBody>
      </p:sp>
    </p:spTree>
    <p:extLst>
      <p:ext uri="{BB962C8B-B14F-4D97-AF65-F5344CB8AC3E}">
        <p14:creationId xmlns:p14="http://schemas.microsoft.com/office/powerpoint/2010/main" val="253621715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ABF2EF92-9F37-C14B-94E3-0D29B12ACBD0}" type="datetimeFigureOut">
              <a:rPr lang="en-US" smtClean="0"/>
              <a:t>3/11/20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A0817A3-5EC9-EE47-B032-6863670EB6DC}" type="slidenum">
              <a:rPr lang="en-US" smtClean="0"/>
              <a:t>‹#›</a:t>
            </a:fld>
            <a:endParaRPr lang="en-US"/>
          </a:p>
        </p:txBody>
      </p:sp>
    </p:spTree>
    <p:extLst>
      <p:ext uri="{BB962C8B-B14F-4D97-AF65-F5344CB8AC3E}">
        <p14:creationId xmlns:p14="http://schemas.microsoft.com/office/powerpoint/2010/main" val="287815444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ABF2EF92-9F37-C14B-94E3-0D29B12ACBD0}" type="datetimeFigureOut">
              <a:rPr lang="en-US" smtClean="0"/>
              <a:t>3/11/20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A0817A3-5EC9-EE47-B032-6863670EB6DC}" type="slidenum">
              <a:rPr lang="en-US" smtClean="0"/>
              <a:t>‹#›</a:t>
            </a:fld>
            <a:endParaRPr lang="en-US"/>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962617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ABF2EF92-9F37-C14B-94E3-0D29B12ACBD0}" type="datetimeFigureOut">
              <a:rPr lang="en-US" smtClean="0"/>
              <a:t>3/11/20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A0817A3-5EC9-EE47-B032-6863670EB6DC}" type="slidenum">
              <a:rPr lang="en-US" smtClean="0"/>
              <a:t>‹#›</a:t>
            </a:fld>
            <a:endParaRPr lang="en-US"/>
          </a:p>
        </p:txBody>
      </p:sp>
    </p:spTree>
    <p:extLst>
      <p:ext uri="{BB962C8B-B14F-4D97-AF65-F5344CB8AC3E}">
        <p14:creationId xmlns:p14="http://schemas.microsoft.com/office/powerpoint/2010/main" val="295810873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ABF2EF92-9F37-C14B-94E3-0D29B12ACBD0}" type="datetimeFigureOut">
              <a:rPr lang="en-US" smtClean="0"/>
              <a:t>3/11/20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A0817A3-5EC9-EE47-B032-6863670EB6DC}" type="slidenum">
              <a:rPr lang="en-US" smtClean="0"/>
              <a:t>‹#›</a:t>
            </a:fld>
            <a:endParaRPr lang="en-US"/>
          </a:p>
        </p:txBody>
      </p:sp>
    </p:spTree>
    <p:extLst>
      <p:ext uri="{BB962C8B-B14F-4D97-AF65-F5344CB8AC3E}">
        <p14:creationId xmlns:p14="http://schemas.microsoft.com/office/powerpoint/2010/main" val="289092285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3" name="Date Placeholder 2"/>
          <p:cNvSpPr>
            <a:spLocks noGrp="1"/>
          </p:cNvSpPr>
          <p:nvPr>
            <p:ph type="dt" sz="half" idx="10"/>
          </p:nvPr>
        </p:nvSpPr>
        <p:spPr/>
        <p:txBody>
          <a:bodyPr/>
          <a:lstStyle/>
          <a:p>
            <a:fld id="{ABF2EF92-9F37-C14B-94E3-0D29B12ACBD0}" type="datetimeFigureOut">
              <a:rPr lang="en-US" smtClean="0"/>
              <a:t>3/11/20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A0817A3-5EC9-EE47-B032-6863670EB6DC}" type="slidenum">
              <a:rPr lang="en-US" smtClean="0"/>
              <a:t>‹#›</a:t>
            </a:fld>
            <a:endParaRPr lang="en-US"/>
          </a:p>
        </p:txBody>
      </p:sp>
    </p:spTree>
    <p:extLst>
      <p:ext uri="{BB962C8B-B14F-4D97-AF65-F5344CB8AC3E}">
        <p14:creationId xmlns:p14="http://schemas.microsoft.com/office/powerpoint/2010/main" val="299097187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BF2EF92-9F37-C14B-94E3-0D29B12ACBD0}" type="datetimeFigureOut">
              <a:rPr lang="en-US" smtClean="0"/>
              <a:t>3/11/20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A0817A3-5EC9-EE47-B032-6863670EB6DC}" type="slidenum">
              <a:rPr lang="en-US" smtClean="0"/>
              <a:t>‹#›</a:t>
            </a:fld>
            <a:endParaRPr lang="en-US"/>
          </a:p>
        </p:txBody>
      </p:sp>
    </p:spTree>
    <p:extLst>
      <p:ext uri="{BB962C8B-B14F-4D97-AF65-F5344CB8AC3E}">
        <p14:creationId xmlns:p14="http://schemas.microsoft.com/office/powerpoint/2010/main" val="80254642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BF2EF92-9F37-C14B-94E3-0D29B12ACBD0}" type="datetimeFigureOut">
              <a:rPr lang="en-US" smtClean="0"/>
              <a:t>3/11/20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A0817A3-5EC9-EE47-B032-6863670EB6DC}" type="slidenum">
              <a:rPr lang="en-US" smtClean="0"/>
              <a:t>‹#›</a:t>
            </a:fld>
            <a:endParaRPr lang="en-US"/>
          </a:p>
        </p:txBody>
      </p:sp>
    </p:spTree>
    <p:extLst>
      <p:ext uri="{BB962C8B-B14F-4D97-AF65-F5344CB8AC3E}">
        <p14:creationId xmlns:p14="http://schemas.microsoft.com/office/powerpoint/2010/main" val="12479381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BF2EF92-9F37-C14B-94E3-0D29B12ACBD0}" type="datetimeFigureOut">
              <a:rPr lang="en-US" smtClean="0"/>
              <a:t>3/11/20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A0817A3-5EC9-EE47-B032-6863670EB6DC}" type="slidenum">
              <a:rPr lang="en-US" smtClean="0"/>
              <a:t>‹#›</a:t>
            </a:fld>
            <a:endParaRPr lang="en-US"/>
          </a:p>
        </p:txBody>
      </p:sp>
    </p:spTree>
    <p:extLst>
      <p:ext uri="{BB962C8B-B14F-4D97-AF65-F5344CB8AC3E}">
        <p14:creationId xmlns:p14="http://schemas.microsoft.com/office/powerpoint/2010/main" val="322862704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ABF2EF92-9F37-C14B-94E3-0D29B12ACBD0}" type="datetimeFigureOut">
              <a:rPr lang="en-US" smtClean="0"/>
              <a:t>3/11/20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1A0817A3-5EC9-EE47-B032-6863670EB6DC}" type="slidenum">
              <a:rPr lang="en-US" smtClean="0"/>
              <a:t>‹#›</a:t>
            </a:fld>
            <a:endParaRPr lang="en-US"/>
          </a:p>
        </p:txBody>
      </p:sp>
    </p:spTree>
    <p:extLst>
      <p:ext uri="{BB962C8B-B14F-4D97-AF65-F5344CB8AC3E}">
        <p14:creationId xmlns:p14="http://schemas.microsoft.com/office/powerpoint/2010/main" val="2581068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BF2EF92-9F37-C14B-94E3-0D29B12ACBD0}" type="datetimeFigureOut">
              <a:rPr lang="en-US" smtClean="0"/>
              <a:t>3/11/20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A0817A3-5EC9-EE47-B032-6863670EB6DC}" type="slidenum">
              <a:rPr lang="en-US" smtClean="0"/>
              <a:t>‹#›</a:t>
            </a:fld>
            <a:endParaRPr lang="en-US"/>
          </a:p>
        </p:txBody>
      </p:sp>
    </p:spTree>
    <p:extLst>
      <p:ext uri="{BB962C8B-B14F-4D97-AF65-F5344CB8AC3E}">
        <p14:creationId xmlns:p14="http://schemas.microsoft.com/office/powerpoint/2010/main" val="39806773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ABF2EF92-9F37-C14B-94E3-0D29B12ACBD0}" type="datetimeFigureOut">
              <a:rPr lang="en-US" smtClean="0"/>
              <a:t>3/11/20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1A0817A3-5EC9-EE47-B032-6863670EB6DC}" type="slidenum">
              <a:rPr lang="en-US" smtClean="0"/>
              <a:t>‹#›</a:t>
            </a:fld>
            <a:endParaRPr lang="en-US"/>
          </a:p>
        </p:txBody>
      </p:sp>
    </p:spTree>
    <p:extLst>
      <p:ext uri="{BB962C8B-B14F-4D97-AF65-F5344CB8AC3E}">
        <p14:creationId xmlns:p14="http://schemas.microsoft.com/office/powerpoint/2010/main" val="212924906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BF2EF92-9F37-C14B-94E3-0D29B12ACBD0}" type="datetimeFigureOut">
              <a:rPr lang="en-US" smtClean="0"/>
              <a:t>3/11/20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1A0817A3-5EC9-EE47-B032-6863670EB6DC}" type="slidenum">
              <a:rPr lang="en-US" smtClean="0"/>
              <a:t>‹#›</a:t>
            </a:fld>
            <a:endParaRPr lang="en-US"/>
          </a:p>
        </p:txBody>
      </p:sp>
    </p:spTree>
    <p:extLst>
      <p:ext uri="{BB962C8B-B14F-4D97-AF65-F5344CB8AC3E}">
        <p14:creationId xmlns:p14="http://schemas.microsoft.com/office/powerpoint/2010/main" val="42326791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BF2EF92-9F37-C14B-94E3-0D29B12ACBD0}" type="datetimeFigureOut">
              <a:rPr lang="en-US" smtClean="0"/>
              <a:t>3/11/20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1A0817A3-5EC9-EE47-B032-6863670EB6DC}" type="slidenum">
              <a:rPr lang="en-US" smtClean="0"/>
              <a:t>‹#›</a:t>
            </a:fld>
            <a:endParaRPr lang="en-US"/>
          </a:p>
        </p:txBody>
      </p:sp>
    </p:spTree>
    <p:extLst>
      <p:ext uri="{BB962C8B-B14F-4D97-AF65-F5344CB8AC3E}">
        <p14:creationId xmlns:p14="http://schemas.microsoft.com/office/powerpoint/2010/main" val="34194982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ABF2EF92-9F37-C14B-94E3-0D29B12ACBD0}" type="datetimeFigureOut">
              <a:rPr lang="en-US" smtClean="0"/>
              <a:t>3/11/20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A0817A3-5EC9-EE47-B032-6863670EB6DC}" type="slidenum">
              <a:rPr lang="en-US" smtClean="0"/>
              <a:t>‹#›</a:t>
            </a:fld>
            <a:endParaRPr lang="en-US"/>
          </a:p>
        </p:txBody>
      </p:sp>
    </p:spTree>
    <p:extLst>
      <p:ext uri="{BB962C8B-B14F-4D97-AF65-F5344CB8AC3E}">
        <p14:creationId xmlns:p14="http://schemas.microsoft.com/office/powerpoint/2010/main" val="29840927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ABF2EF92-9F37-C14B-94E3-0D29B12ACBD0}" type="datetimeFigureOut">
              <a:rPr lang="en-US" smtClean="0"/>
              <a:t>3/11/20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1A0817A3-5EC9-EE47-B032-6863670EB6DC}" type="slidenum">
              <a:rPr lang="en-US" smtClean="0"/>
              <a:t>‹#›</a:t>
            </a:fld>
            <a:endParaRPr lang="en-US"/>
          </a:p>
        </p:txBody>
      </p:sp>
    </p:spTree>
    <p:extLst>
      <p:ext uri="{BB962C8B-B14F-4D97-AF65-F5344CB8AC3E}">
        <p14:creationId xmlns:p14="http://schemas.microsoft.com/office/powerpoint/2010/main" val="8424011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ABF2EF92-9F37-C14B-94E3-0D29B12ACBD0}" type="datetimeFigureOut">
              <a:rPr lang="en-US" smtClean="0"/>
              <a:t>3/11/20</a:t>
            </a:fld>
            <a:endParaRPr lang="en-US"/>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1A0817A3-5EC9-EE47-B032-6863670EB6DC}" type="slidenum">
              <a:rPr lang="en-US" smtClean="0"/>
              <a:t>‹#›</a:t>
            </a:fld>
            <a:endParaRPr lang="en-US"/>
          </a:p>
        </p:txBody>
      </p:sp>
    </p:spTree>
    <p:extLst>
      <p:ext uri="{BB962C8B-B14F-4D97-AF65-F5344CB8AC3E}">
        <p14:creationId xmlns:p14="http://schemas.microsoft.com/office/powerpoint/2010/main" val="2225065284"/>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chart" Target="../charts/chart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chart" Target="../charts/chart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chart" Target="../charts/chart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jpg"/><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5F083A-E9EB-F54D-890A-7E014F9464E4}"/>
              </a:ext>
            </a:extLst>
          </p:cNvPr>
          <p:cNvSpPr>
            <a:spLocks noGrp="1"/>
          </p:cNvSpPr>
          <p:nvPr>
            <p:ph type="ctrTitle"/>
          </p:nvPr>
        </p:nvSpPr>
        <p:spPr>
          <a:xfrm>
            <a:off x="7625739" y="1848624"/>
            <a:ext cx="2324119" cy="1028031"/>
          </a:xfrm>
        </p:spPr>
        <p:txBody>
          <a:bodyPr anchor="b">
            <a:normAutofit/>
          </a:bodyPr>
          <a:lstStyle/>
          <a:p>
            <a:pPr algn="l"/>
            <a:r>
              <a:rPr lang="en-US" dirty="0"/>
              <a:t>Team 2</a:t>
            </a:r>
          </a:p>
        </p:txBody>
      </p:sp>
      <p:sp>
        <p:nvSpPr>
          <p:cNvPr id="3" name="Subtitle 2">
            <a:extLst>
              <a:ext uri="{FF2B5EF4-FFF2-40B4-BE49-F238E27FC236}">
                <a16:creationId xmlns:a16="http://schemas.microsoft.com/office/drawing/2014/main" id="{2DD0F2DF-3459-0E42-9915-732CB631C2F7}"/>
              </a:ext>
            </a:extLst>
          </p:cNvPr>
          <p:cNvSpPr>
            <a:spLocks noGrp="1"/>
          </p:cNvSpPr>
          <p:nvPr>
            <p:ph type="subTitle" idx="1"/>
          </p:nvPr>
        </p:nvSpPr>
        <p:spPr>
          <a:xfrm>
            <a:off x="7625739" y="2957030"/>
            <a:ext cx="2808831" cy="1085907"/>
          </a:xfrm>
        </p:spPr>
        <p:txBody>
          <a:bodyPr anchor="t">
            <a:normAutofit fontScale="92500" lnSpcReduction="10000"/>
          </a:bodyPr>
          <a:lstStyle/>
          <a:p>
            <a:pPr algn="l"/>
            <a:r>
              <a:rPr lang="en-US" dirty="0"/>
              <a:t>Jonathan Kernaghan</a:t>
            </a:r>
            <a:br>
              <a:rPr lang="en-US" dirty="0"/>
            </a:br>
            <a:r>
              <a:rPr lang="en-US" dirty="0"/>
              <a:t>David Bradley</a:t>
            </a:r>
            <a:br>
              <a:rPr lang="en-US" dirty="0"/>
            </a:br>
            <a:r>
              <a:rPr lang="en-US" dirty="0"/>
              <a:t>Matthew Elliott</a:t>
            </a:r>
          </a:p>
        </p:txBody>
      </p:sp>
      <p:pic>
        <p:nvPicPr>
          <p:cNvPr id="6" name="Picture 5">
            <a:extLst>
              <a:ext uri="{FF2B5EF4-FFF2-40B4-BE49-F238E27FC236}">
                <a16:creationId xmlns:a16="http://schemas.microsoft.com/office/drawing/2014/main" id="{E042BE13-731D-1543-AAFA-93748B457E8A}"/>
              </a:ext>
            </a:extLst>
          </p:cNvPr>
          <p:cNvPicPr>
            <a:picLocks noChangeAspect="1"/>
          </p:cNvPicPr>
          <p:nvPr/>
        </p:nvPicPr>
        <p:blipFill>
          <a:blip r:embed="rId2"/>
          <a:stretch>
            <a:fillRect/>
          </a:stretch>
        </p:blipFill>
        <p:spPr>
          <a:xfrm>
            <a:off x="2166144" y="1848624"/>
            <a:ext cx="5174167" cy="3880625"/>
          </a:xfrm>
          <a:prstGeom prst="rect">
            <a:avLst/>
          </a:prstGeom>
        </p:spPr>
      </p:pic>
    </p:spTree>
    <p:extLst>
      <p:ext uri="{BB962C8B-B14F-4D97-AF65-F5344CB8AC3E}">
        <p14:creationId xmlns:p14="http://schemas.microsoft.com/office/powerpoint/2010/main" val="8123941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AAD80-8C29-9846-A662-3E92A0FF1983}"/>
              </a:ext>
            </a:extLst>
          </p:cNvPr>
          <p:cNvSpPr>
            <a:spLocks noGrp="1"/>
          </p:cNvSpPr>
          <p:nvPr>
            <p:ph type="title"/>
          </p:nvPr>
        </p:nvSpPr>
        <p:spPr>
          <a:xfrm>
            <a:off x="1141412" y="-8015"/>
            <a:ext cx="9905998" cy="1478570"/>
          </a:xfrm>
        </p:spPr>
        <p:txBody>
          <a:bodyPr/>
          <a:lstStyle/>
          <a:p>
            <a:pPr algn="ctr"/>
            <a:r>
              <a:rPr lang="en-US" dirty="0"/>
              <a:t>Training/Testing</a:t>
            </a:r>
          </a:p>
        </p:txBody>
      </p:sp>
      <p:sp>
        <p:nvSpPr>
          <p:cNvPr id="3" name="Content Placeholder 2">
            <a:extLst>
              <a:ext uri="{FF2B5EF4-FFF2-40B4-BE49-F238E27FC236}">
                <a16:creationId xmlns:a16="http://schemas.microsoft.com/office/drawing/2014/main" id="{84B9A455-FDA2-6E4C-81E0-2451E504AD25}"/>
              </a:ext>
            </a:extLst>
          </p:cNvPr>
          <p:cNvSpPr>
            <a:spLocks noGrp="1"/>
          </p:cNvSpPr>
          <p:nvPr>
            <p:ph idx="1"/>
          </p:nvPr>
        </p:nvSpPr>
        <p:spPr>
          <a:xfrm>
            <a:off x="1141411" y="1114952"/>
            <a:ext cx="9905999" cy="5438247"/>
          </a:xfrm>
        </p:spPr>
        <p:txBody>
          <a:bodyPr>
            <a:normAutofit/>
          </a:bodyPr>
          <a:lstStyle/>
          <a:p>
            <a:pPr marL="0" indent="0">
              <a:buNone/>
            </a:pPr>
            <a:r>
              <a:rPr lang="en-US" dirty="0"/>
              <a:t>There were 2 methods tested:</a:t>
            </a:r>
          </a:p>
          <a:p>
            <a:r>
              <a:rPr lang="en-US" b="1" dirty="0"/>
              <a:t>Hold Out</a:t>
            </a:r>
          </a:p>
          <a:p>
            <a:endParaRPr lang="en-US" dirty="0"/>
          </a:p>
          <a:p>
            <a:endParaRPr lang="en-US" dirty="0"/>
          </a:p>
          <a:p>
            <a:endParaRPr lang="en-US" dirty="0"/>
          </a:p>
          <a:p>
            <a:endParaRPr lang="en-US" dirty="0"/>
          </a:p>
          <a:p>
            <a:endParaRPr lang="en-US" dirty="0"/>
          </a:p>
          <a:p>
            <a:r>
              <a:rPr lang="en-US" b="1" dirty="0"/>
              <a:t>K-Fold Cross validation </a:t>
            </a:r>
            <a:r>
              <a:rPr lang="en-US" dirty="0"/>
              <a:t>(values for accuracy are means of CV)</a:t>
            </a:r>
          </a:p>
          <a:p>
            <a:pPr marL="0" indent="0">
              <a:buNone/>
            </a:pPr>
            <a:endParaRPr lang="en-US" dirty="0"/>
          </a:p>
          <a:p>
            <a:pPr marL="0" indent="0">
              <a:buNone/>
            </a:pPr>
            <a:endParaRPr lang="en-US" dirty="0"/>
          </a:p>
        </p:txBody>
      </p:sp>
      <p:pic>
        <p:nvPicPr>
          <p:cNvPr id="4" name="Picture 3">
            <a:extLst>
              <a:ext uri="{FF2B5EF4-FFF2-40B4-BE49-F238E27FC236}">
                <a16:creationId xmlns:a16="http://schemas.microsoft.com/office/drawing/2014/main" id="{6D5ECF15-4D76-7144-AC16-5460D660BFA2}"/>
              </a:ext>
            </a:extLst>
          </p:cNvPr>
          <p:cNvPicPr>
            <a:picLocks noChangeAspect="1"/>
          </p:cNvPicPr>
          <p:nvPr/>
        </p:nvPicPr>
        <p:blipFill>
          <a:blip r:embed="rId2"/>
          <a:stretch>
            <a:fillRect/>
          </a:stretch>
        </p:blipFill>
        <p:spPr>
          <a:xfrm>
            <a:off x="1361543" y="2291311"/>
            <a:ext cx="7325255" cy="2616996"/>
          </a:xfrm>
          <a:prstGeom prst="rect">
            <a:avLst/>
          </a:prstGeom>
        </p:spPr>
      </p:pic>
      <p:pic>
        <p:nvPicPr>
          <p:cNvPr id="5" name="Picture 4"/>
          <p:cNvPicPr>
            <a:picLocks noChangeAspect="1"/>
          </p:cNvPicPr>
          <p:nvPr/>
        </p:nvPicPr>
        <p:blipFill>
          <a:blip r:embed="rId3"/>
          <a:stretch>
            <a:fillRect/>
          </a:stretch>
        </p:blipFill>
        <p:spPr>
          <a:xfrm>
            <a:off x="1361543" y="5729063"/>
            <a:ext cx="9190022" cy="585707"/>
          </a:xfrm>
          <a:prstGeom prst="rect">
            <a:avLst/>
          </a:prstGeom>
        </p:spPr>
      </p:pic>
    </p:spTree>
    <p:extLst>
      <p:ext uri="{BB962C8B-B14F-4D97-AF65-F5344CB8AC3E}">
        <p14:creationId xmlns:p14="http://schemas.microsoft.com/office/powerpoint/2010/main" val="73223497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AAD80-8C29-9846-A662-3E92A0FF1983}"/>
              </a:ext>
            </a:extLst>
          </p:cNvPr>
          <p:cNvSpPr>
            <a:spLocks noGrp="1"/>
          </p:cNvSpPr>
          <p:nvPr>
            <p:ph type="title"/>
          </p:nvPr>
        </p:nvSpPr>
        <p:spPr>
          <a:xfrm>
            <a:off x="1141412" y="-8015"/>
            <a:ext cx="9905998" cy="1478570"/>
          </a:xfrm>
        </p:spPr>
        <p:txBody>
          <a:bodyPr/>
          <a:lstStyle/>
          <a:p>
            <a:pPr algn="ctr"/>
            <a:r>
              <a:rPr lang="en-US" dirty="0"/>
              <a:t>Training/Testing</a:t>
            </a:r>
          </a:p>
        </p:txBody>
      </p:sp>
      <p:sp>
        <p:nvSpPr>
          <p:cNvPr id="3" name="Content Placeholder 2">
            <a:extLst>
              <a:ext uri="{FF2B5EF4-FFF2-40B4-BE49-F238E27FC236}">
                <a16:creationId xmlns:a16="http://schemas.microsoft.com/office/drawing/2014/main" id="{84B9A455-FDA2-6E4C-81E0-2451E504AD25}"/>
              </a:ext>
            </a:extLst>
          </p:cNvPr>
          <p:cNvSpPr>
            <a:spLocks noGrp="1"/>
          </p:cNvSpPr>
          <p:nvPr>
            <p:ph idx="1"/>
          </p:nvPr>
        </p:nvSpPr>
        <p:spPr>
          <a:xfrm>
            <a:off x="1141411" y="1114952"/>
            <a:ext cx="9905999" cy="5438247"/>
          </a:xfrm>
        </p:spPr>
        <p:txBody>
          <a:bodyPr>
            <a:normAutofit/>
          </a:bodyPr>
          <a:lstStyle/>
          <a:p>
            <a:pPr marL="0" indent="0">
              <a:buNone/>
            </a:pPr>
            <a:r>
              <a:rPr lang="en-US" dirty="0"/>
              <a:t>Ultimately, 5-fold cross validation was selected to be used.</a:t>
            </a:r>
          </a:p>
          <a:p>
            <a:pPr marL="0" indent="0">
              <a:buNone/>
            </a:pPr>
            <a:r>
              <a:rPr lang="en-US" dirty="0"/>
              <a:t>This ensured all the data could be used for testing and training purposes.</a:t>
            </a:r>
          </a:p>
          <a:p>
            <a:pPr marL="0" indent="0">
              <a:buNone/>
            </a:pPr>
            <a:endParaRPr lang="en-US" dirty="0"/>
          </a:p>
        </p:txBody>
      </p:sp>
    </p:spTree>
    <p:extLst>
      <p:ext uri="{BB962C8B-B14F-4D97-AF65-F5344CB8AC3E}">
        <p14:creationId xmlns:p14="http://schemas.microsoft.com/office/powerpoint/2010/main" val="3619584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6AAD80-8C29-9846-A662-3E92A0FF1983}"/>
              </a:ext>
            </a:extLst>
          </p:cNvPr>
          <p:cNvSpPr>
            <a:spLocks noGrp="1"/>
          </p:cNvSpPr>
          <p:nvPr>
            <p:ph type="title"/>
          </p:nvPr>
        </p:nvSpPr>
        <p:spPr>
          <a:xfrm>
            <a:off x="1141412" y="-8015"/>
            <a:ext cx="9905998" cy="1478570"/>
          </a:xfrm>
        </p:spPr>
        <p:txBody>
          <a:bodyPr/>
          <a:lstStyle/>
          <a:p>
            <a:pPr algn="ctr"/>
            <a:r>
              <a:rPr lang="en-US" dirty="0"/>
              <a:t>Training/Testing</a:t>
            </a:r>
          </a:p>
        </p:txBody>
      </p:sp>
      <p:sp>
        <p:nvSpPr>
          <p:cNvPr id="3" name="Content Placeholder 2">
            <a:extLst>
              <a:ext uri="{FF2B5EF4-FFF2-40B4-BE49-F238E27FC236}">
                <a16:creationId xmlns:a16="http://schemas.microsoft.com/office/drawing/2014/main" id="{84B9A455-FDA2-6E4C-81E0-2451E504AD25}"/>
              </a:ext>
            </a:extLst>
          </p:cNvPr>
          <p:cNvSpPr>
            <a:spLocks noGrp="1"/>
          </p:cNvSpPr>
          <p:nvPr>
            <p:ph idx="1"/>
          </p:nvPr>
        </p:nvSpPr>
        <p:spPr>
          <a:xfrm>
            <a:off x="1141411" y="1114952"/>
            <a:ext cx="9905999" cy="5438247"/>
          </a:xfrm>
        </p:spPr>
        <p:txBody>
          <a:bodyPr>
            <a:normAutofit fontScale="92500"/>
          </a:bodyPr>
          <a:lstStyle/>
          <a:p>
            <a:pPr marL="0" indent="0">
              <a:buNone/>
            </a:pPr>
            <a:r>
              <a:rPr lang="en-US" sz="2900" b="1" u="sng" dirty="0"/>
              <a:t>Metrics Maintained</a:t>
            </a:r>
            <a:br>
              <a:rPr lang="en-US" sz="2900" b="1" u="sng" dirty="0"/>
            </a:br>
            <a:r>
              <a:rPr lang="en-US" sz="2900" b="1" dirty="0"/>
              <a:t>Mean Raw Accuracy</a:t>
            </a:r>
            <a:r>
              <a:rPr lang="en-US" sz="2900" dirty="0"/>
              <a:t>: The mean accuracy over all folds</a:t>
            </a:r>
            <a:br>
              <a:rPr lang="en-US" sz="2900" dirty="0"/>
            </a:br>
            <a:r>
              <a:rPr lang="en-US" sz="2900" b="1" dirty="0"/>
              <a:t>Individual Raw Accuracy: </a:t>
            </a:r>
            <a:r>
              <a:rPr lang="en-US" sz="2900" dirty="0"/>
              <a:t>Useful for calculating intra variance, SD</a:t>
            </a:r>
            <a:br>
              <a:rPr lang="en-US" sz="2900" dirty="0"/>
            </a:br>
            <a:r>
              <a:rPr lang="en-US" sz="2900" b="1" dirty="0"/>
              <a:t>Time: </a:t>
            </a:r>
            <a:r>
              <a:rPr lang="en-US" sz="2900" dirty="0"/>
              <a:t>Track the time taken for classification testing/training</a:t>
            </a:r>
            <a:br>
              <a:rPr lang="en-US" sz="2900" b="1" u="sng" dirty="0"/>
            </a:br>
            <a:r>
              <a:rPr lang="en-US" sz="2900" b="1" dirty="0"/>
              <a:t>Confusion Matrix: </a:t>
            </a:r>
            <a:r>
              <a:rPr lang="en-US" sz="2900" dirty="0"/>
              <a:t>Show numbers of TP, FP, TN, FN - misclassification</a:t>
            </a:r>
            <a:br>
              <a:rPr lang="en-US" sz="2900" dirty="0"/>
            </a:br>
            <a:r>
              <a:rPr lang="en-US" sz="2900" b="1" dirty="0"/>
              <a:t>Evaluation Metrics: </a:t>
            </a:r>
            <a:r>
              <a:rPr lang="en-US" sz="2900" dirty="0"/>
              <a:t>FAR, F Measure, Specificity, Recall, Precision</a:t>
            </a:r>
            <a:br>
              <a:rPr lang="en-US" sz="2900" dirty="0"/>
            </a:br>
            <a:br>
              <a:rPr lang="en-US" sz="2900" dirty="0"/>
            </a:br>
            <a:r>
              <a:rPr lang="en-US" sz="2900" dirty="0"/>
              <a:t>The purpose of gathering metrics is to allow for a detailed report whereby our decisions are supported by data and reasoning based on visualization.</a:t>
            </a:r>
          </a:p>
          <a:p>
            <a:pPr marL="0" indent="0">
              <a:buNone/>
            </a:pPr>
            <a:endParaRPr lang="en-US" dirty="0"/>
          </a:p>
        </p:txBody>
      </p:sp>
    </p:spTree>
    <p:extLst>
      <p:ext uri="{BB962C8B-B14F-4D97-AF65-F5344CB8AC3E}">
        <p14:creationId xmlns:p14="http://schemas.microsoft.com/office/powerpoint/2010/main" val="28335951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4B59F0-3EE3-BF46-AE84-433EEB25B132}"/>
              </a:ext>
            </a:extLst>
          </p:cNvPr>
          <p:cNvSpPr>
            <a:spLocks noGrp="1"/>
          </p:cNvSpPr>
          <p:nvPr>
            <p:ph type="title"/>
          </p:nvPr>
        </p:nvSpPr>
        <p:spPr/>
        <p:txBody>
          <a:bodyPr/>
          <a:lstStyle/>
          <a:p>
            <a:r>
              <a:rPr lang="en-US" dirty="0"/>
              <a:t>SVM vs KNN – time taken to train and test</a:t>
            </a:r>
            <a:br>
              <a:rPr lang="en-US" dirty="0"/>
            </a:br>
            <a:endParaRPr lang="en-US" dirty="0"/>
          </a:p>
        </p:txBody>
      </p:sp>
      <p:sp>
        <p:nvSpPr>
          <p:cNvPr id="3" name="Content Placeholder 2">
            <a:extLst>
              <a:ext uri="{FF2B5EF4-FFF2-40B4-BE49-F238E27FC236}">
                <a16:creationId xmlns:a16="http://schemas.microsoft.com/office/drawing/2014/main" id="{170F19E9-987C-9247-A5EE-D31EAFEF87DF}"/>
              </a:ext>
            </a:extLst>
          </p:cNvPr>
          <p:cNvSpPr>
            <a:spLocks noGrp="1"/>
          </p:cNvSpPr>
          <p:nvPr>
            <p:ph idx="1"/>
          </p:nvPr>
        </p:nvSpPr>
        <p:spPr/>
        <p:txBody>
          <a:bodyPr/>
          <a:lstStyle/>
          <a:p>
            <a:r>
              <a:rPr lang="en-US" dirty="0"/>
              <a:t>The time taken for each model to be trained is insignificant. SVM takes about 6 seconds to train on 2400 images while KNN takes less than 0.1 second to train on the same volume of images.</a:t>
            </a:r>
          </a:p>
          <a:p>
            <a:endParaRPr lang="en-US" dirty="0"/>
          </a:p>
        </p:txBody>
      </p:sp>
      <p:graphicFrame>
        <p:nvGraphicFramePr>
          <p:cNvPr id="4" name="Chart 3">
            <a:extLst>
              <a:ext uri="{FF2B5EF4-FFF2-40B4-BE49-F238E27FC236}">
                <a16:creationId xmlns:a16="http://schemas.microsoft.com/office/drawing/2014/main" id="{7B049CCE-2544-9947-A804-963210DCA2CB}"/>
              </a:ext>
            </a:extLst>
          </p:cNvPr>
          <p:cNvGraphicFramePr/>
          <p:nvPr>
            <p:extLst>
              <p:ext uri="{D42A27DB-BD31-4B8C-83A1-F6EECF244321}">
                <p14:modId xmlns:p14="http://schemas.microsoft.com/office/powerpoint/2010/main" val="3141479369"/>
              </p:ext>
            </p:extLst>
          </p:nvPr>
        </p:nvGraphicFramePr>
        <p:xfrm>
          <a:off x="2133600" y="3818890"/>
          <a:ext cx="7524750" cy="2905760"/>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346268654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4B59F0-3EE3-BF46-AE84-433EEB25B132}"/>
              </a:ext>
            </a:extLst>
          </p:cNvPr>
          <p:cNvSpPr>
            <a:spLocks noGrp="1"/>
          </p:cNvSpPr>
          <p:nvPr>
            <p:ph type="title"/>
          </p:nvPr>
        </p:nvSpPr>
        <p:spPr/>
        <p:txBody>
          <a:bodyPr/>
          <a:lstStyle/>
          <a:p>
            <a:r>
              <a:rPr lang="en-US" dirty="0"/>
              <a:t>SVM vs KNN – Accuracy</a:t>
            </a:r>
            <a:br>
              <a:rPr lang="en-US" dirty="0"/>
            </a:br>
            <a:endParaRPr lang="en-US" dirty="0"/>
          </a:p>
        </p:txBody>
      </p:sp>
      <p:sp>
        <p:nvSpPr>
          <p:cNvPr id="5" name="Content Placeholder 2">
            <a:extLst>
              <a:ext uri="{FF2B5EF4-FFF2-40B4-BE49-F238E27FC236}">
                <a16:creationId xmlns:a16="http://schemas.microsoft.com/office/drawing/2014/main" id="{69442543-1472-B848-9A77-88A2D1665A55}"/>
              </a:ext>
            </a:extLst>
          </p:cNvPr>
          <p:cNvSpPr>
            <a:spLocks noGrp="1"/>
          </p:cNvSpPr>
          <p:nvPr>
            <p:ph idx="1"/>
          </p:nvPr>
        </p:nvSpPr>
        <p:spPr>
          <a:xfrm>
            <a:off x="1141412" y="2249487"/>
            <a:ext cx="9905999" cy="3541714"/>
          </a:xfrm>
        </p:spPr>
        <p:txBody>
          <a:bodyPr/>
          <a:lstStyle/>
          <a:p>
            <a:r>
              <a:rPr lang="en-US" dirty="0"/>
              <a:t>To test both the accuracy of KNN and SVM as well as the preprocessing techniques, SVM and KNN were run using all three pre-processing techniques.</a:t>
            </a:r>
          </a:p>
          <a:p>
            <a:endParaRPr lang="en-US" dirty="0"/>
          </a:p>
          <a:p>
            <a:r>
              <a:rPr lang="en-US" dirty="0"/>
              <a:t>Highest SVM accuracy = 0.97 (with Histogram Equalization)</a:t>
            </a:r>
          </a:p>
          <a:p>
            <a:r>
              <a:rPr lang="en-US" dirty="0"/>
              <a:t>Highest KNN accuracy = 0.92 (with Linear Stretching)</a:t>
            </a:r>
          </a:p>
          <a:p>
            <a:endParaRPr lang="en-US" dirty="0"/>
          </a:p>
        </p:txBody>
      </p:sp>
    </p:spTree>
    <p:extLst>
      <p:ext uri="{BB962C8B-B14F-4D97-AF65-F5344CB8AC3E}">
        <p14:creationId xmlns:p14="http://schemas.microsoft.com/office/powerpoint/2010/main" val="21158573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91D65A-0E32-E945-9EDA-FDDB6DB30CD6}"/>
              </a:ext>
            </a:extLst>
          </p:cNvPr>
          <p:cNvSpPr>
            <a:spLocks noGrp="1"/>
          </p:cNvSpPr>
          <p:nvPr>
            <p:ph type="title"/>
          </p:nvPr>
        </p:nvSpPr>
        <p:spPr/>
        <p:txBody>
          <a:bodyPr/>
          <a:lstStyle/>
          <a:p>
            <a:pPr algn="ctr"/>
            <a:r>
              <a:rPr lang="en-US" dirty="0"/>
              <a:t>Accuracy for Knn Classifier</a:t>
            </a:r>
            <a:br>
              <a:rPr lang="en-US" dirty="0"/>
            </a:br>
            <a:r>
              <a:rPr lang="en-US" dirty="0"/>
              <a:t>(Using HOG, 5-Fold CV)</a:t>
            </a:r>
          </a:p>
        </p:txBody>
      </p:sp>
      <p:graphicFrame>
        <p:nvGraphicFramePr>
          <p:cNvPr id="4" name="Content Placeholder 3">
            <a:extLst>
              <a:ext uri="{FF2B5EF4-FFF2-40B4-BE49-F238E27FC236}">
                <a16:creationId xmlns:a16="http://schemas.microsoft.com/office/drawing/2014/main" id="{EE587299-BA83-644B-9569-B4A969FD3431}"/>
              </a:ext>
            </a:extLst>
          </p:cNvPr>
          <p:cNvGraphicFramePr>
            <a:graphicFrameLocks noGrp="1"/>
          </p:cNvGraphicFramePr>
          <p:nvPr>
            <p:ph idx="1"/>
            <p:extLst>
              <p:ext uri="{D42A27DB-BD31-4B8C-83A1-F6EECF244321}">
                <p14:modId xmlns:p14="http://schemas.microsoft.com/office/powerpoint/2010/main" val="3966744265"/>
              </p:ext>
            </p:extLst>
          </p:nvPr>
        </p:nvGraphicFramePr>
        <p:xfrm>
          <a:off x="1141413" y="2249488"/>
          <a:ext cx="9906000" cy="3541712"/>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5505681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B95F7C-6735-0C4D-88E2-770517721E58}"/>
              </a:ext>
            </a:extLst>
          </p:cNvPr>
          <p:cNvSpPr>
            <a:spLocks noGrp="1"/>
          </p:cNvSpPr>
          <p:nvPr>
            <p:ph type="title"/>
          </p:nvPr>
        </p:nvSpPr>
        <p:spPr/>
        <p:txBody>
          <a:bodyPr/>
          <a:lstStyle/>
          <a:p>
            <a:pPr algn="ctr"/>
            <a:r>
              <a:rPr lang="en-US" dirty="0"/>
              <a:t>Accuracy (SVM)</a:t>
            </a:r>
          </a:p>
        </p:txBody>
      </p:sp>
      <p:graphicFrame>
        <p:nvGraphicFramePr>
          <p:cNvPr id="8" name="Content Placeholder 7">
            <a:extLst>
              <a:ext uri="{FF2B5EF4-FFF2-40B4-BE49-F238E27FC236}">
                <a16:creationId xmlns:a16="http://schemas.microsoft.com/office/drawing/2014/main" id="{95D520A3-CE52-A94A-8CC5-D266EB6C0E4C}"/>
              </a:ext>
            </a:extLst>
          </p:cNvPr>
          <p:cNvGraphicFramePr>
            <a:graphicFrameLocks noGrp="1"/>
          </p:cNvGraphicFramePr>
          <p:nvPr>
            <p:ph idx="1"/>
            <p:extLst>
              <p:ext uri="{D42A27DB-BD31-4B8C-83A1-F6EECF244321}">
                <p14:modId xmlns:p14="http://schemas.microsoft.com/office/powerpoint/2010/main" val="3267054280"/>
              </p:ext>
            </p:extLst>
          </p:nvPr>
        </p:nvGraphicFramePr>
        <p:xfrm>
          <a:off x="1141413" y="2249488"/>
          <a:ext cx="9906000" cy="3541712"/>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19365403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B95F7C-6735-0C4D-88E2-770517721E58}"/>
              </a:ext>
            </a:extLst>
          </p:cNvPr>
          <p:cNvSpPr>
            <a:spLocks noGrp="1"/>
          </p:cNvSpPr>
          <p:nvPr>
            <p:ph type="title"/>
          </p:nvPr>
        </p:nvSpPr>
        <p:spPr/>
        <p:txBody>
          <a:bodyPr/>
          <a:lstStyle/>
          <a:p>
            <a:pPr algn="ctr"/>
            <a:r>
              <a:rPr lang="en-US" dirty="0"/>
              <a:t>Other Evaluation metrics (SVM)</a:t>
            </a:r>
          </a:p>
        </p:txBody>
      </p:sp>
      <p:graphicFrame>
        <p:nvGraphicFramePr>
          <p:cNvPr id="8" name="Content Placeholder 7">
            <a:extLst>
              <a:ext uri="{FF2B5EF4-FFF2-40B4-BE49-F238E27FC236}">
                <a16:creationId xmlns:a16="http://schemas.microsoft.com/office/drawing/2014/main" id="{95D520A3-CE52-A94A-8CC5-D266EB6C0E4C}"/>
              </a:ext>
            </a:extLst>
          </p:cNvPr>
          <p:cNvGraphicFramePr>
            <a:graphicFrameLocks noGrp="1"/>
          </p:cNvGraphicFramePr>
          <p:nvPr>
            <p:ph idx="1"/>
          </p:nvPr>
        </p:nvGraphicFramePr>
        <p:xfrm>
          <a:off x="1141413" y="2249488"/>
          <a:ext cx="9906000" cy="3541712"/>
        </p:xfrm>
        <a:graphic>
          <a:graphicData uri="http://schemas.openxmlformats.org/drawingml/2006/chart">
            <c:chart xmlns:c="http://schemas.openxmlformats.org/drawingml/2006/chart" xmlns:r="http://schemas.openxmlformats.org/officeDocument/2006/relationships" r:id="rId2"/>
          </a:graphicData>
        </a:graphic>
      </p:graphicFrame>
    </p:spTree>
    <p:extLst>
      <p:ext uri="{BB962C8B-B14F-4D97-AF65-F5344CB8AC3E}">
        <p14:creationId xmlns:p14="http://schemas.microsoft.com/office/powerpoint/2010/main" val="28676470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4B59F0-3EE3-BF46-AE84-433EEB25B132}"/>
              </a:ext>
            </a:extLst>
          </p:cNvPr>
          <p:cNvSpPr>
            <a:spLocks noGrp="1"/>
          </p:cNvSpPr>
          <p:nvPr>
            <p:ph type="title"/>
          </p:nvPr>
        </p:nvSpPr>
        <p:spPr/>
        <p:txBody>
          <a:bodyPr/>
          <a:lstStyle/>
          <a:p>
            <a:r>
              <a:rPr lang="en-US" dirty="0"/>
              <a:t>SVM vs KNN – Final decision</a:t>
            </a:r>
            <a:br>
              <a:rPr lang="en-US" dirty="0"/>
            </a:br>
            <a:endParaRPr lang="en-US" dirty="0"/>
          </a:p>
        </p:txBody>
      </p:sp>
      <p:sp>
        <p:nvSpPr>
          <p:cNvPr id="5" name="Content Placeholder 2">
            <a:extLst>
              <a:ext uri="{FF2B5EF4-FFF2-40B4-BE49-F238E27FC236}">
                <a16:creationId xmlns:a16="http://schemas.microsoft.com/office/drawing/2014/main" id="{69442543-1472-B848-9A77-88A2D1665A55}"/>
              </a:ext>
            </a:extLst>
          </p:cNvPr>
          <p:cNvSpPr>
            <a:spLocks noGrp="1"/>
          </p:cNvSpPr>
          <p:nvPr>
            <p:ph idx="1"/>
          </p:nvPr>
        </p:nvSpPr>
        <p:spPr>
          <a:xfrm>
            <a:off x="1141412" y="2249487"/>
            <a:ext cx="9905999" cy="3541714"/>
          </a:xfrm>
        </p:spPr>
        <p:txBody>
          <a:bodyPr/>
          <a:lstStyle/>
          <a:p>
            <a:r>
              <a:rPr lang="en-US" dirty="0"/>
              <a:t>To get the best accuracy, SVM using power law was selected to be used.</a:t>
            </a:r>
          </a:p>
          <a:p>
            <a:r>
              <a:rPr lang="en-US" dirty="0"/>
              <a:t>While it is twice as slow as KNN, it produces significantly better results.</a:t>
            </a:r>
          </a:p>
          <a:p>
            <a:endParaRPr lang="en-US" dirty="0"/>
          </a:p>
        </p:txBody>
      </p:sp>
    </p:spTree>
    <p:extLst>
      <p:ext uri="{BB962C8B-B14F-4D97-AF65-F5344CB8AC3E}">
        <p14:creationId xmlns:p14="http://schemas.microsoft.com/office/powerpoint/2010/main" val="73194543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728DFC-F8ED-1245-A366-F1842EA5F457}"/>
              </a:ext>
            </a:extLst>
          </p:cNvPr>
          <p:cNvSpPr>
            <a:spLocks noGrp="1"/>
          </p:cNvSpPr>
          <p:nvPr>
            <p:ph type="title"/>
          </p:nvPr>
        </p:nvSpPr>
        <p:spPr/>
        <p:txBody>
          <a:bodyPr/>
          <a:lstStyle/>
          <a:p>
            <a:r>
              <a:rPr lang="en-US" dirty="0"/>
              <a:t>Images – Action PLAN</a:t>
            </a:r>
          </a:p>
        </p:txBody>
      </p:sp>
      <p:sp>
        <p:nvSpPr>
          <p:cNvPr id="3" name="Content Placeholder 2">
            <a:extLst>
              <a:ext uri="{FF2B5EF4-FFF2-40B4-BE49-F238E27FC236}">
                <a16:creationId xmlns:a16="http://schemas.microsoft.com/office/drawing/2014/main" id="{3FE27CC9-F314-BF4D-B8D3-560A0E281BF8}"/>
              </a:ext>
            </a:extLst>
          </p:cNvPr>
          <p:cNvSpPr>
            <a:spLocks noGrp="1"/>
          </p:cNvSpPr>
          <p:nvPr>
            <p:ph idx="1"/>
          </p:nvPr>
        </p:nvSpPr>
        <p:spPr/>
        <p:txBody>
          <a:bodyPr/>
          <a:lstStyle/>
          <a:p>
            <a:r>
              <a:rPr lang="en-US" dirty="0"/>
              <a:t>We have almost finished or analysis on the 3000 supplied images.</a:t>
            </a:r>
          </a:p>
          <a:p>
            <a:endParaRPr lang="en-US" dirty="0"/>
          </a:p>
          <a:p>
            <a:r>
              <a:rPr lang="en-US" dirty="0"/>
              <a:t>We plan to introduce Dimensionality Reduction to mitigate the fact that SVM is considerably slower than KNN</a:t>
            </a:r>
          </a:p>
        </p:txBody>
      </p:sp>
    </p:spTree>
    <p:extLst>
      <p:ext uri="{BB962C8B-B14F-4D97-AF65-F5344CB8AC3E}">
        <p14:creationId xmlns:p14="http://schemas.microsoft.com/office/powerpoint/2010/main" val="36431340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37A4C5-D3A9-3949-BA0A-97926160C38A}"/>
              </a:ext>
            </a:extLst>
          </p:cNvPr>
          <p:cNvSpPr>
            <a:spLocks noGrp="1"/>
          </p:cNvSpPr>
          <p:nvPr>
            <p:ph type="title"/>
          </p:nvPr>
        </p:nvSpPr>
        <p:spPr>
          <a:xfrm>
            <a:off x="1200130" y="-181760"/>
            <a:ext cx="9905998" cy="1478570"/>
          </a:xfrm>
        </p:spPr>
        <p:txBody>
          <a:bodyPr/>
          <a:lstStyle/>
          <a:p>
            <a:pPr algn="ctr"/>
            <a:r>
              <a:rPr lang="en-US" dirty="0">
                <a:latin typeface="Calibri" panose="020F0502020204030204" pitchFamily="34" charset="0"/>
                <a:cs typeface="Calibri" panose="020F0502020204030204" pitchFamily="34" charset="0"/>
              </a:rPr>
              <a:t>Pre-processing</a:t>
            </a:r>
            <a:r>
              <a:rPr lang="en-US" dirty="0"/>
              <a:t> </a:t>
            </a:r>
          </a:p>
        </p:txBody>
      </p:sp>
      <p:sp>
        <p:nvSpPr>
          <p:cNvPr id="9" name="TextBox 8">
            <a:extLst>
              <a:ext uri="{FF2B5EF4-FFF2-40B4-BE49-F238E27FC236}">
                <a16:creationId xmlns:a16="http://schemas.microsoft.com/office/drawing/2014/main" id="{2F6AB7AF-2449-5048-81C8-B898EB9885EC}"/>
              </a:ext>
            </a:extLst>
          </p:cNvPr>
          <p:cNvSpPr txBox="1"/>
          <p:nvPr/>
        </p:nvSpPr>
        <p:spPr>
          <a:xfrm>
            <a:off x="1947270" y="2609801"/>
            <a:ext cx="1683835" cy="369332"/>
          </a:xfrm>
          <a:prstGeom prst="rect">
            <a:avLst/>
          </a:prstGeom>
          <a:noFill/>
        </p:spPr>
        <p:txBody>
          <a:bodyPr wrap="square" rtlCol="0">
            <a:spAutoFit/>
          </a:bodyPr>
          <a:lstStyle/>
          <a:p>
            <a:r>
              <a:rPr lang="en-US" b="1" dirty="0"/>
              <a:t>Power Law</a:t>
            </a:r>
          </a:p>
        </p:txBody>
      </p:sp>
      <p:sp>
        <p:nvSpPr>
          <p:cNvPr id="10" name="TextBox 9">
            <a:extLst>
              <a:ext uri="{FF2B5EF4-FFF2-40B4-BE49-F238E27FC236}">
                <a16:creationId xmlns:a16="http://schemas.microsoft.com/office/drawing/2014/main" id="{68D320B1-41F0-BC47-AE10-E80C3696CCC7}"/>
              </a:ext>
            </a:extLst>
          </p:cNvPr>
          <p:cNvSpPr txBox="1"/>
          <p:nvPr/>
        </p:nvSpPr>
        <p:spPr>
          <a:xfrm>
            <a:off x="4595405" y="2624298"/>
            <a:ext cx="3115448" cy="369332"/>
          </a:xfrm>
          <a:prstGeom prst="rect">
            <a:avLst/>
          </a:prstGeom>
          <a:noFill/>
        </p:spPr>
        <p:txBody>
          <a:bodyPr wrap="square" rtlCol="0">
            <a:spAutoFit/>
          </a:bodyPr>
          <a:lstStyle/>
          <a:p>
            <a:r>
              <a:rPr lang="en-US" b="1" dirty="0"/>
              <a:t>Histogram equalization</a:t>
            </a:r>
          </a:p>
        </p:txBody>
      </p:sp>
      <p:sp>
        <p:nvSpPr>
          <p:cNvPr id="11" name="TextBox 10">
            <a:extLst>
              <a:ext uri="{FF2B5EF4-FFF2-40B4-BE49-F238E27FC236}">
                <a16:creationId xmlns:a16="http://schemas.microsoft.com/office/drawing/2014/main" id="{B0740144-DFEE-314F-9BA6-7FD69893E49A}"/>
              </a:ext>
            </a:extLst>
          </p:cNvPr>
          <p:cNvSpPr txBox="1"/>
          <p:nvPr/>
        </p:nvSpPr>
        <p:spPr>
          <a:xfrm>
            <a:off x="8252033" y="2636930"/>
            <a:ext cx="2561349" cy="369332"/>
          </a:xfrm>
          <a:prstGeom prst="rect">
            <a:avLst/>
          </a:prstGeom>
          <a:noFill/>
        </p:spPr>
        <p:txBody>
          <a:bodyPr wrap="square" rtlCol="0">
            <a:spAutoFit/>
          </a:bodyPr>
          <a:lstStyle/>
          <a:p>
            <a:r>
              <a:rPr lang="en-US" b="1" dirty="0"/>
              <a:t>Linear Stretching</a:t>
            </a:r>
          </a:p>
        </p:txBody>
      </p:sp>
      <p:pic>
        <p:nvPicPr>
          <p:cNvPr id="15" name="Picture 14">
            <a:extLst>
              <a:ext uri="{FF2B5EF4-FFF2-40B4-BE49-F238E27FC236}">
                <a16:creationId xmlns:a16="http://schemas.microsoft.com/office/drawing/2014/main" id="{F2FABA20-F4AE-0042-AD36-25D5A59555CC}"/>
              </a:ext>
            </a:extLst>
          </p:cNvPr>
          <p:cNvPicPr>
            <a:picLocks noChangeAspect="1"/>
          </p:cNvPicPr>
          <p:nvPr/>
        </p:nvPicPr>
        <p:blipFill>
          <a:blip r:embed="rId2"/>
          <a:stretch>
            <a:fillRect/>
          </a:stretch>
        </p:blipFill>
        <p:spPr>
          <a:xfrm>
            <a:off x="1051683" y="2976500"/>
            <a:ext cx="3298956" cy="2607398"/>
          </a:xfrm>
          <a:prstGeom prst="rect">
            <a:avLst/>
          </a:prstGeom>
        </p:spPr>
      </p:pic>
      <p:pic>
        <p:nvPicPr>
          <p:cNvPr id="17" name="Picture 16">
            <a:extLst>
              <a:ext uri="{FF2B5EF4-FFF2-40B4-BE49-F238E27FC236}">
                <a16:creationId xmlns:a16="http://schemas.microsoft.com/office/drawing/2014/main" id="{A8C94627-7402-D343-B122-4F284C72D4D8}"/>
              </a:ext>
            </a:extLst>
          </p:cNvPr>
          <p:cNvPicPr>
            <a:picLocks noChangeAspect="1"/>
          </p:cNvPicPr>
          <p:nvPr/>
        </p:nvPicPr>
        <p:blipFill>
          <a:blip r:embed="rId3"/>
          <a:stretch>
            <a:fillRect/>
          </a:stretch>
        </p:blipFill>
        <p:spPr>
          <a:xfrm>
            <a:off x="4410061" y="2979133"/>
            <a:ext cx="3310084" cy="2616193"/>
          </a:xfrm>
          <a:prstGeom prst="rect">
            <a:avLst/>
          </a:prstGeom>
        </p:spPr>
      </p:pic>
      <p:pic>
        <p:nvPicPr>
          <p:cNvPr id="19" name="Picture 18">
            <a:extLst>
              <a:ext uri="{FF2B5EF4-FFF2-40B4-BE49-F238E27FC236}">
                <a16:creationId xmlns:a16="http://schemas.microsoft.com/office/drawing/2014/main" id="{0188FD36-1C43-1141-9779-67D3D7DC93E9}"/>
              </a:ext>
            </a:extLst>
          </p:cNvPr>
          <p:cNvPicPr>
            <a:picLocks noChangeAspect="1"/>
          </p:cNvPicPr>
          <p:nvPr/>
        </p:nvPicPr>
        <p:blipFill>
          <a:blip r:embed="rId4"/>
          <a:stretch>
            <a:fillRect/>
          </a:stretch>
        </p:blipFill>
        <p:spPr>
          <a:xfrm>
            <a:off x="7781956" y="2973268"/>
            <a:ext cx="3310084" cy="2626937"/>
          </a:xfrm>
          <a:prstGeom prst="rect">
            <a:avLst/>
          </a:prstGeom>
        </p:spPr>
      </p:pic>
      <p:sp>
        <p:nvSpPr>
          <p:cNvPr id="3" name="TextBox 2"/>
          <p:cNvSpPr txBox="1"/>
          <p:nvPr/>
        </p:nvSpPr>
        <p:spPr>
          <a:xfrm>
            <a:off x="1200130" y="1052170"/>
            <a:ext cx="5063272" cy="1477328"/>
          </a:xfrm>
          <a:prstGeom prst="rect">
            <a:avLst/>
          </a:prstGeom>
          <a:noFill/>
        </p:spPr>
        <p:txBody>
          <a:bodyPr wrap="square" rtlCol="0">
            <a:spAutoFit/>
          </a:bodyPr>
          <a:lstStyle/>
          <a:p>
            <a:r>
              <a:rPr lang="en-US" dirty="0"/>
              <a:t>Each technique has a function which generates a cell array for its output images. The functions are called in the “preprocessing driver” script to set up environment variables. </a:t>
            </a:r>
            <a:endParaRPr lang="en-GB" dirty="0"/>
          </a:p>
        </p:txBody>
      </p:sp>
      <p:pic>
        <p:nvPicPr>
          <p:cNvPr id="12" name="Picture 11">
            <a:extLst>
              <a:ext uri="{FF2B5EF4-FFF2-40B4-BE49-F238E27FC236}">
                <a16:creationId xmlns:a16="http://schemas.microsoft.com/office/drawing/2014/main" id="{0921905F-2BC2-184D-984F-B4178EBDA876}"/>
              </a:ext>
            </a:extLst>
          </p:cNvPr>
          <p:cNvPicPr>
            <a:picLocks noChangeAspect="1"/>
          </p:cNvPicPr>
          <p:nvPr/>
        </p:nvPicPr>
        <p:blipFill>
          <a:blip r:embed="rId5"/>
          <a:stretch>
            <a:fillRect/>
          </a:stretch>
        </p:blipFill>
        <p:spPr>
          <a:xfrm>
            <a:off x="6584237" y="971866"/>
            <a:ext cx="3803650" cy="1550545"/>
          </a:xfrm>
          <a:prstGeom prst="rect">
            <a:avLst/>
          </a:prstGeom>
        </p:spPr>
      </p:pic>
      <p:pic>
        <p:nvPicPr>
          <p:cNvPr id="14" name="Picture 13">
            <a:extLst>
              <a:ext uri="{FF2B5EF4-FFF2-40B4-BE49-F238E27FC236}">
                <a16:creationId xmlns:a16="http://schemas.microsoft.com/office/drawing/2014/main" id="{9DEBD0F0-3CEB-3248-AD00-9D8F3581B368}"/>
              </a:ext>
            </a:extLst>
          </p:cNvPr>
          <p:cNvPicPr>
            <a:picLocks noChangeAspect="1"/>
          </p:cNvPicPr>
          <p:nvPr/>
        </p:nvPicPr>
        <p:blipFill>
          <a:blip r:embed="rId6"/>
          <a:stretch>
            <a:fillRect/>
          </a:stretch>
        </p:blipFill>
        <p:spPr>
          <a:xfrm>
            <a:off x="1051683" y="5697213"/>
            <a:ext cx="10054445" cy="838200"/>
          </a:xfrm>
          <a:prstGeom prst="rect">
            <a:avLst/>
          </a:prstGeom>
        </p:spPr>
      </p:pic>
    </p:spTree>
    <p:extLst>
      <p:ext uri="{BB962C8B-B14F-4D97-AF65-F5344CB8AC3E}">
        <p14:creationId xmlns:p14="http://schemas.microsoft.com/office/powerpoint/2010/main" val="117663799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6F0FAE-742C-EF4D-8A3F-F29615F772C5}"/>
              </a:ext>
            </a:extLst>
          </p:cNvPr>
          <p:cNvSpPr>
            <a:spLocks noGrp="1"/>
          </p:cNvSpPr>
          <p:nvPr>
            <p:ph type="title"/>
          </p:nvPr>
        </p:nvSpPr>
        <p:spPr/>
        <p:txBody>
          <a:bodyPr/>
          <a:lstStyle/>
          <a:p>
            <a:r>
              <a:rPr lang="en-US" dirty="0"/>
              <a:t>Video – Action plan – pre-processing</a:t>
            </a:r>
          </a:p>
        </p:txBody>
      </p:sp>
      <p:sp>
        <p:nvSpPr>
          <p:cNvPr id="3" name="Content Placeholder 2">
            <a:extLst>
              <a:ext uri="{FF2B5EF4-FFF2-40B4-BE49-F238E27FC236}">
                <a16:creationId xmlns:a16="http://schemas.microsoft.com/office/drawing/2014/main" id="{E391BCA0-963C-7248-9392-4DDE5D5606EC}"/>
              </a:ext>
            </a:extLst>
          </p:cNvPr>
          <p:cNvSpPr>
            <a:spLocks noGrp="1"/>
          </p:cNvSpPr>
          <p:nvPr>
            <p:ph idx="1"/>
          </p:nvPr>
        </p:nvSpPr>
        <p:spPr/>
        <p:txBody>
          <a:bodyPr/>
          <a:lstStyle/>
          <a:p>
            <a:r>
              <a:rPr lang="en-US" dirty="0"/>
              <a:t>Background subtraction will not be effective since there are many people in the video and the background in moving. </a:t>
            </a:r>
          </a:p>
          <a:p>
            <a:r>
              <a:rPr lang="en-US" dirty="0"/>
              <a:t>To compensate for the fact that there is a moving background, optical flow Gaussian Mixture Model will be tested and the method that yields the best results will be selected.</a:t>
            </a:r>
          </a:p>
        </p:txBody>
      </p:sp>
    </p:spTree>
    <p:extLst>
      <p:ext uri="{BB962C8B-B14F-4D97-AF65-F5344CB8AC3E}">
        <p14:creationId xmlns:p14="http://schemas.microsoft.com/office/powerpoint/2010/main" val="12720241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6F0FAE-742C-EF4D-8A3F-F29615F772C5}"/>
              </a:ext>
            </a:extLst>
          </p:cNvPr>
          <p:cNvSpPr>
            <a:spLocks noGrp="1"/>
          </p:cNvSpPr>
          <p:nvPr>
            <p:ph type="title"/>
          </p:nvPr>
        </p:nvSpPr>
        <p:spPr/>
        <p:txBody>
          <a:bodyPr/>
          <a:lstStyle/>
          <a:p>
            <a:r>
              <a:rPr lang="en-US" dirty="0"/>
              <a:t>Video – Action plan – post-processing</a:t>
            </a:r>
          </a:p>
        </p:txBody>
      </p:sp>
      <p:sp>
        <p:nvSpPr>
          <p:cNvPr id="3" name="Content Placeholder 2">
            <a:extLst>
              <a:ext uri="{FF2B5EF4-FFF2-40B4-BE49-F238E27FC236}">
                <a16:creationId xmlns:a16="http://schemas.microsoft.com/office/drawing/2014/main" id="{E391BCA0-963C-7248-9392-4DDE5D5606EC}"/>
              </a:ext>
            </a:extLst>
          </p:cNvPr>
          <p:cNvSpPr>
            <a:spLocks noGrp="1"/>
          </p:cNvSpPr>
          <p:nvPr>
            <p:ph idx="1"/>
          </p:nvPr>
        </p:nvSpPr>
        <p:spPr/>
        <p:txBody>
          <a:bodyPr/>
          <a:lstStyle/>
          <a:p>
            <a:r>
              <a:rPr lang="en-US" dirty="0"/>
              <a:t>To select a correct threshold level, methods such as automatic thresholding, </a:t>
            </a:r>
            <a:r>
              <a:rPr lang="en-US" dirty="0" err="1"/>
              <a:t>otsus</a:t>
            </a:r>
            <a:r>
              <a:rPr lang="en-US" dirty="0"/>
              <a:t> method and the iterative global method will be used to create a binary video.</a:t>
            </a:r>
          </a:p>
          <a:p>
            <a:endParaRPr lang="en-US" dirty="0"/>
          </a:p>
          <a:p>
            <a:endParaRPr lang="en-US" dirty="0"/>
          </a:p>
        </p:txBody>
      </p:sp>
      <p:sp>
        <p:nvSpPr>
          <p:cNvPr id="4" name="TextBox 3">
            <a:extLst>
              <a:ext uri="{FF2B5EF4-FFF2-40B4-BE49-F238E27FC236}">
                <a16:creationId xmlns:a16="http://schemas.microsoft.com/office/drawing/2014/main" id="{42408565-3AC2-E546-9063-ED56CBE3966A}"/>
              </a:ext>
            </a:extLst>
          </p:cNvPr>
          <p:cNvSpPr txBox="1"/>
          <p:nvPr/>
        </p:nvSpPr>
        <p:spPr>
          <a:xfrm>
            <a:off x="7010400" y="1600200"/>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354317386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6F0FAE-742C-EF4D-8A3F-F29615F772C5}"/>
              </a:ext>
            </a:extLst>
          </p:cNvPr>
          <p:cNvSpPr>
            <a:spLocks noGrp="1"/>
          </p:cNvSpPr>
          <p:nvPr>
            <p:ph type="title"/>
          </p:nvPr>
        </p:nvSpPr>
        <p:spPr>
          <a:xfrm>
            <a:off x="285750" y="618518"/>
            <a:ext cx="11906250" cy="1478570"/>
          </a:xfrm>
        </p:spPr>
        <p:txBody>
          <a:bodyPr/>
          <a:lstStyle/>
          <a:p>
            <a:r>
              <a:rPr lang="en-US" dirty="0"/>
              <a:t>Video – Action plan – post-processing and detection</a:t>
            </a:r>
          </a:p>
        </p:txBody>
      </p:sp>
      <p:sp>
        <p:nvSpPr>
          <p:cNvPr id="3" name="Content Placeholder 2">
            <a:extLst>
              <a:ext uri="{FF2B5EF4-FFF2-40B4-BE49-F238E27FC236}">
                <a16:creationId xmlns:a16="http://schemas.microsoft.com/office/drawing/2014/main" id="{E391BCA0-963C-7248-9392-4DDE5D5606EC}"/>
              </a:ext>
            </a:extLst>
          </p:cNvPr>
          <p:cNvSpPr>
            <a:spLocks noGrp="1"/>
          </p:cNvSpPr>
          <p:nvPr>
            <p:ph idx="1"/>
          </p:nvPr>
        </p:nvSpPr>
        <p:spPr/>
        <p:txBody>
          <a:bodyPr/>
          <a:lstStyle/>
          <a:p>
            <a:r>
              <a:rPr lang="en-US" dirty="0"/>
              <a:t>To select a correct threshold level, methods such as automatic thresholding, Otsu's method and the iterative global method will be used to create a binary video.</a:t>
            </a:r>
          </a:p>
          <a:p>
            <a:endParaRPr lang="en-US" dirty="0"/>
          </a:p>
          <a:p>
            <a:r>
              <a:rPr lang="en-US" dirty="0"/>
              <a:t>Using opening and/or closing methods, we will create blobs. These blobs should represent people.</a:t>
            </a:r>
          </a:p>
        </p:txBody>
      </p:sp>
      <p:sp>
        <p:nvSpPr>
          <p:cNvPr id="4" name="TextBox 3">
            <a:extLst>
              <a:ext uri="{FF2B5EF4-FFF2-40B4-BE49-F238E27FC236}">
                <a16:creationId xmlns:a16="http://schemas.microsoft.com/office/drawing/2014/main" id="{42408565-3AC2-E546-9063-ED56CBE3966A}"/>
              </a:ext>
            </a:extLst>
          </p:cNvPr>
          <p:cNvSpPr txBox="1"/>
          <p:nvPr/>
        </p:nvSpPr>
        <p:spPr>
          <a:xfrm>
            <a:off x="7010400" y="1600200"/>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189878242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30E131E-AD33-474F-BD90-5B86BF3272EC}"/>
              </a:ext>
            </a:extLst>
          </p:cNvPr>
          <p:cNvSpPr>
            <a:spLocks noGrp="1"/>
          </p:cNvSpPr>
          <p:nvPr>
            <p:ph idx="1"/>
          </p:nvPr>
        </p:nvSpPr>
        <p:spPr>
          <a:xfrm>
            <a:off x="1141412" y="1162050"/>
            <a:ext cx="9905999" cy="4629151"/>
          </a:xfrm>
        </p:spPr>
        <p:txBody>
          <a:bodyPr/>
          <a:lstStyle/>
          <a:p>
            <a:r>
              <a:rPr lang="en-US" dirty="0"/>
              <a:t>Power law was effective in processing images that had a large spike in pixel values at either 0 or the max value. As you will see, like Histogram equalization, it had little effect on images that had an even spread of pixels throughout the range of values.</a:t>
            </a:r>
          </a:p>
          <a:p>
            <a:endParaRPr lang="en-US" dirty="0"/>
          </a:p>
        </p:txBody>
      </p:sp>
      <p:sp>
        <p:nvSpPr>
          <p:cNvPr id="6" name="Title 1">
            <a:extLst>
              <a:ext uri="{FF2B5EF4-FFF2-40B4-BE49-F238E27FC236}">
                <a16:creationId xmlns:a16="http://schemas.microsoft.com/office/drawing/2014/main" id="{46BAA1E0-C797-2B49-9120-FC12DF5D444D}"/>
              </a:ext>
            </a:extLst>
          </p:cNvPr>
          <p:cNvSpPr txBox="1">
            <a:spLocks/>
          </p:cNvSpPr>
          <p:nvPr/>
        </p:nvSpPr>
        <p:spPr>
          <a:xfrm>
            <a:off x="1200130" y="-181760"/>
            <a:ext cx="9905998" cy="14785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en-US" dirty="0">
                <a:latin typeface="Calibri" panose="020F0502020204030204" pitchFamily="34" charset="0"/>
                <a:cs typeface="Calibri" panose="020F0502020204030204" pitchFamily="34" charset="0"/>
              </a:rPr>
              <a:t>Power law</a:t>
            </a:r>
            <a:endParaRPr lang="en-US" dirty="0"/>
          </a:p>
        </p:txBody>
      </p:sp>
    </p:spTree>
    <p:extLst>
      <p:ext uri="{BB962C8B-B14F-4D97-AF65-F5344CB8AC3E}">
        <p14:creationId xmlns:p14="http://schemas.microsoft.com/office/powerpoint/2010/main" val="8338702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094A7684-C01D-C448-87BF-33D7D3D090FF}"/>
              </a:ext>
            </a:extLst>
          </p:cNvPr>
          <p:cNvSpPr>
            <a:spLocks noGrp="1"/>
          </p:cNvSpPr>
          <p:nvPr>
            <p:ph idx="1"/>
          </p:nvPr>
        </p:nvSpPr>
        <p:spPr>
          <a:xfrm>
            <a:off x="1143000" y="1658143"/>
            <a:ext cx="9905999" cy="3541714"/>
          </a:xfrm>
        </p:spPr>
        <p:txBody>
          <a:bodyPr/>
          <a:lstStyle/>
          <a:p>
            <a:r>
              <a:rPr lang="en-US" dirty="0"/>
              <a:t>It was found that Histogram equalization works well when there are large numbers of pixels with the same value grouped together, however it was unsuccessful in extracting features in an image that that has an even spread of pixels throughout the range of values.</a:t>
            </a:r>
          </a:p>
          <a:p>
            <a:endParaRPr lang="en-US" dirty="0"/>
          </a:p>
        </p:txBody>
      </p:sp>
      <p:sp>
        <p:nvSpPr>
          <p:cNvPr id="5" name="Title 1">
            <a:extLst>
              <a:ext uri="{FF2B5EF4-FFF2-40B4-BE49-F238E27FC236}">
                <a16:creationId xmlns:a16="http://schemas.microsoft.com/office/drawing/2014/main" id="{082E00C9-7B5D-824F-B4F1-0184BAA0B2F4}"/>
              </a:ext>
            </a:extLst>
          </p:cNvPr>
          <p:cNvSpPr txBox="1">
            <a:spLocks/>
          </p:cNvSpPr>
          <p:nvPr/>
        </p:nvSpPr>
        <p:spPr>
          <a:xfrm>
            <a:off x="1200130" y="-181760"/>
            <a:ext cx="9905998" cy="14785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en-US" dirty="0"/>
              <a:t>Histogram equalization</a:t>
            </a:r>
          </a:p>
        </p:txBody>
      </p:sp>
    </p:spTree>
    <p:extLst>
      <p:ext uri="{BB962C8B-B14F-4D97-AF65-F5344CB8AC3E}">
        <p14:creationId xmlns:p14="http://schemas.microsoft.com/office/powerpoint/2010/main" val="18599076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7C2D555-7819-8F44-8E73-FEA07D913C09}"/>
              </a:ext>
            </a:extLst>
          </p:cNvPr>
          <p:cNvSpPr>
            <a:spLocks noGrp="1"/>
          </p:cNvSpPr>
          <p:nvPr>
            <p:ph idx="1"/>
          </p:nvPr>
        </p:nvSpPr>
        <p:spPr>
          <a:xfrm>
            <a:off x="1143000" y="1296810"/>
            <a:ext cx="9905999" cy="3541714"/>
          </a:xfrm>
        </p:spPr>
        <p:txBody>
          <a:bodyPr/>
          <a:lstStyle/>
          <a:p>
            <a:r>
              <a:rPr lang="en-US" dirty="0"/>
              <a:t>It was found that the less spread out the pixel values, the greater effect linear stretch would have. Generally, the higher the gradient of the look up table, the more the image gets stretch and this the more the contract increases. From the sample taken, linear stretch always seems to maintain its detail without the loss of colour accuracy of part of the image becoming too dark or light.</a:t>
            </a:r>
          </a:p>
          <a:p>
            <a:endParaRPr lang="en-US" dirty="0"/>
          </a:p>
        </p:txBody>
      </p:sp>
      <p:sp>
        <p:nvSpPr>
          <p:cNvPr id="5" name="Title 1">
            <a:extLst>
              <a:ext uri="{FF2B5EF4-FFF2-40B4-BE49-F238E27FC236}">
                <a16:creationId xmlns:a16="http://schemas.microsoft.com/office/drawing/2014/main" id="{9F3AAF39-7EC1-D44B-A0E4-4E90C0003AEF}"/>
              </a:ext>
            </a:extLst>
          </p:cNvPr>
          <p:cNvSpPr txBox="1">
            <a:spLocks/>
          </p:cNvSpPr>
          <p:nvPr/>
        </p:nvSpPr>
        <p:spPr>
          <a:xfrm>
            <a:off x="1200130" y="-181760"/>
            <a:ext cx="9905998" cy="147857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en-US" dirty="0"/>
              <a:t>Linear stretch</a:t>
            </a:r>
          </a:p>
        </p:txBody>
      </p:sp>
    </p:spTree>
    <p:extLst>
      <p:ext uri="{BB962C8B-B14F-4D97-AF65-F5344CB8AC3E}">
        <p14:creationId xmlns:p14="http://schemas.microsoft.com/office/powerpoint/2010/main" val="8121249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4AC3F9-CD0B-8347-85B8-29860DFC79D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DFE7AB49-7CF7-2347-94AB-79D45937FE79}"/>
              </a:ext>
            </a:extLst>
          </p:cNvPr>
          <p:cNvSpPr>
            <a:spLocks noGrp="1"/>
          </p:cNvSpPr>
          <p:nvPr>
            <p:ph idx="1"/>
          </p:nvPr>
        </p:nvSpPr>
        <p:spPr>
          <a:xfrm>
            <a:off x="1141412" y="5059969"/>
            <a:ext cx="9905999" cy="1179513"/>
          </a:xfrm>
        </p:spPr>
        <p:txBody>
          <a:bodyPr/>
          <a:lstStyle/>
          <a:p>
            <a:r>
              <a:rPr lang="en-US" dirty="0"/>
              <a:t>A threshold of 1.3 was estimated to be an acceptable gradient for linear stretching</a:t>
            </a:r>
          </a:p>
        </p:txBody>
      </p:sp>
      <p:pic>
        <p:nvPicPr>
          <p:cNvPr id="4" name="Picture 3" descr="A close up of text on a black background&#10;&#10;Description automatically generated">
            <a:extLst>
              <a:ext uri="{FF2B5EF4-FFF2-40B4-BE49-F238E27FC236}">
                <a16:creationId xmlns:a16="http://schemas.microsoft.com/office/drawing/2014/main" id="{5A4F4CA9-FF33-3646-8994-DEDDF9D8CC26}"/>
              </a:ext>
            </a:extLst>
          </p:cNvPr>
          <p:cNvPicPr/>
          <p:nvPr/>
        </p:nvPicPr>
        <p:blipFill>
          <a:blip r:embed="rId2">
            <a:extLst>
              <a:ext uri="{28A0092B-C50C-407E-A947-70E740481C1C}">
                <a14:useLocalDpi xmlns:a14="http://schemas.microsoft.com/office/drawing/2010/main" val="0"/>
              </a:ext>
            </a:extLst>
          </a:blip>
          <a:stretch>
            <a:fillRect/>
          </a:stretch>
        </p:blipFill>
        <p:spPr>
          <a:xfrm>
            <a:off x="552450" y="1570355"/>
            <a:ext cx="4552950" cy="3190558"/>
          </a:xfrm>
          <a:prstGeom prst="rect">
            <a:avLst/>
          </a:prstGeom>
        </p:spPr>
      </p:pic>
      <p:pic>
        <p:nvPicPr>
          <p:cNvPr id="5" name="Picture 4" descr="A screenshot of a cell phone&#10;&#10;Description automatically generated">
            <a:extLst>
              <a:ext uri="{FF2B5EF4-FFF2-40B4-BE49-F238E27FC236}">
                <a16:creationId xmlns:a16="http://schemas.microsoft.com/office/drawing/2014/main" id="{D0E78262-5D89-AB4F-BAD1-D10CB510CBA9}"/>
              </a:ext>
            </a:extLst>
          </p:cNvPr>
          <p:cNvPicPr/>
          <p:nvPr/>
        </p:nvPicPr>
        <p:blipFill>
          <a:blip r:embed="rId3">
            <a:extLst>
              <a:ext uri="{28A0092B-C50C-407E-A947-70E740481C1C}">
                <a14:useLocalDpi xmlns:a14="http://schemas.microsoft.com/office/drawing/2010/main" val="0"/>
              </a:ext>
            </a:extLst>
          </a:blip>
          <a:stretch>
            <a:fillRect/>
          </a:stretch>
        </p:blipFill>
        <p:spPr>
          <a:xfrm>
            <a:off x="6208711" y="1570355"/>
            <a:ext cx="4838700" cy="3173094"/>
          </a:xfrm>
          <a:prstGeom prst="rect">
            <a:avLst/>
          </a:prstGeom>
        </p:spPr>
      </p:pic>
    </p:spTree>
    <p:extLst>
      <p:ext uri="{BB962C8B-B14F-4D97-AF65-F5344CB8AC3E}">
        <p14:creationId xmlns:p14="http://schemas.microsoft.com/office/powerpoint/2010/main" val="78035270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9F99F6-498B-3040-A9B2-69D4CF45A6BA}"/>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B0598FC6-5F8A-4A4D-9543-9A451CA933AD}"/>
              </a:ext>
            </a:extLst>
          </p:cNvPr>
          <p:cNvSpPr>
            <a:spLocks noGrp="1"/>
          </p:cNvSpPr>
          <p:nvPr>
            <p:ph idx="1"/>
          </p:nvPr>
        </p:nvSpPr>
        <p:spPr>
          <a:xfrm>
            <a:off x="723900" y="4665868"/>
            <a:ext cx="10323511" cy="2362201"/>
          </a:xfrm>
        </p:spPr>
        <p:txBody>
          <a:bodyPr>
            <a:normAutofit lnSpcReduction="10000"/>
          </a:bodyPr>
          <a:lstStyle/>
          <a:p>
            <a:r>
              <a:rPr lang="en-US" dirty="0"/>
              <a:t>It was found that 68.1% of images have a gradient under 1.3. This would suggest that linear stretch will only be effective on 31.9% of images.</a:t>
            </a:r>
          </a:p>
          <a:p>
            <a:r>
              <a:rPr lang="en-US" dirty="0"/>
              <a:t>Without testing, it is impossible to know is this will negatively affect the results later on. Perhaps most of the images that have a linear stretch gradient below 1.3 are already sufficient for feature extraction.</a:t>
            </a:r>
          </a:p>
          <a:p>
            <a:endParaRPr lang="en-US" dirty="0"/>
          </a:p>
        </p:txBody>
      </p:sp>
      <p:sp>
        <p:nvSpPr>
          <p:cNvPr id="4" name="Rectangle 2">
            <a:extLst>
              <a:ext uri="{FF2B5EF4-FFF2-40B4-BE49-F238E27FC236}">
                <a16:creationId xmlns:a16="http://schemas.microsoft.com/office/drawing/2014/main" id="{0F578605-30B4-004E-B264-9EF0E59ACA74}"/>
              </a:ext>
            </a:extLst>
          </p:cNvPr>
          <p:cNvSpPr>
            <a:spLocks noChangeArrowheads="1"/>
          </p:cNvSpPr>
          <p:nvPr/>
        </p:nvSpPr>
        <p:spPr bwMode="auto">
          <a:xfrm>
            <a:off x="3086100" y="-1352478"/>
            <a:ext cx="7815385" cy="31107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US"/>
          </a:p>
        </p:txBody>
      </p:sp>
      <p:pic>
        <p:nvPicPr>
          <p:cNvPr id="2049" name="Picture 2" descr="A screenshot of a cell phone&#10;&#10;Description automatically generated">
            <a:extLst>
              <a:ext uri="{FF2B5EF4-FFF2-40B4-BE49-F238E27FC236}">
                <a16:creationId xmlns:a16="http://schemas.microsoft.com/office/drawing/2014/main" id="{76AB76BE-6858-D144-B32D-27CAB00E32D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933700" y="35351"/>
            <a:ext cx="5369502" cy="403860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3">
            <a:extLst>
              <a:ext uri="{FF2B5EF4-FFF2-40B4-BE49-F238E27FC236}">
                <a16:creationId xmlns:a16="http://schemas.microsoft.com/office/drawing/2014/main" id="{348ED024-024F-ED4F-B3AC-3EB36DB34810}"/>
              </a:ext>
            </a:extLst>
          </p:cNvPr>
          <p:cNvSpPr>
            <a:spLocks noChangeArrowheads="1"/>
          </p:cNvSpPr>
          <p:nvPr/>
        </p:nvSpPr>
        <p:spPr bwMode="auto">
          <a:xfrm>
            <a:off x="1710758" y="4056101"/>
            <a:ext cx="7815385" cy="27699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Times New Roman" panose="02020603050405020304" pitchFamily="18" charset="0"/>
              </a:rPr>
              <a:t>Fig 11.1 Histogram to show the range and frequencies of the linear stretch gradient over the entire dataset.</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47098995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D26A11-4926-F347-A034-4E2BD940D904}"/>
              </a:ext>
            </a:extLst>
          </p:cNvPr>
          <p:cNvSpPr>
            <a:spLocks noGrp="1"/>
          </p:cNvSpPr>
          <p:nvPr>
            <p:ph type="title"/>
          </p:nvPr>
        </p:nvSpPr>
        <p:spPr>
          <a:xfrm>
            <a:off x="1093470" y="-37962"/>
            <a:ext cx="9905998" cy="1478570"/>
          </a:xfrm>
        </p:spPr>
        <p:txBody>
          <a:bodyPr/>
          <a:lstStyle/>
          <a:p>
            <a:pPr algn="ctr"/>
            <a:r>
              <a:rPr lang="en-US" dirty="0"/>
              <a:t>Feature Extraction</a:t>
            </a:r>
          </a:p>
        </p:txBody>
      </p:sp>
      <p:sp>
        <p:nvSpPr>
          <p:cNvPr id="6" name="TextBox 5">
            <a:extLst>
              <a:ext uri="{FF2B5EF4-FFF2-40B4-BE49-F238E27FC236}">
                <a16:creationId xmlns:a16="http://schemas.microsoft.com/office/drawing/2014/main" id="{4255D8B4-8547-1B4B-9A37-D4A1D9D8E91A}"/>
              </a:ext>
            </a:extLst>
          </p:cNvPr>
          <p:cNvSpPr txBox="1"/>
          <p:nvPr/>
        </p:nvSpPr>
        <p:spPr>
          <a:xfrm>
            <a:off x="2163565" y="3965237"/>
            <a:ext cx="700833" cy="369332"/>
          </a:xfrm>
          <a:prstGeom prst="rect">
            <a:avLst/>
          </a:prstGeom>
          <a:noFill/>
        </p:spPr>
        <p:txBody>
          <a:bodyPr wrap="none" rtlCol="0">
            <a:spAutoFit/>
          </a:bodyPr>
          <a:lstStyle/>
          <a:p>
            <a:r>
              <a:rPr lang="en-US" b="1" dirty="0"/>
              <a:t>HOG</a:t>
            </a:r>
          </a:p>
        </p:txBody>
      </p:sp>
      <p:sp>
        <p:nvSpPr>
          <p:cNvPr id="7" name="TextBox 6">
            <a:extLst>
              <a:ext uri="{FF2B5EF4-FFF2-40B4-BE49-F238E27FC236}">
                <a16:creationId xmlns:a16="http://schemas.microsoft.com/office/drawing/2014/main" id="{291A651C-00FC-F446-8A9C-AEE4300F7292}"/>
              </a:ext>
            </a:extLst>
          </p:cNvPr>
          <p:cNvSpPr txBox="1"/>
          <p:nvPr/>
        </p:nvSpPr>
        <p:spPr>
          <a:xfrm>
            <a:off x="6635443" y="3957784"/>
            <a:ext cx="1343638" cy="369332"/>
          </a:xfrm>
          <a:prstGeom prst="rect">
            <a:avLst/>
          </a:prstGeom>
          <a:noFill/>
        </p:spPr>
        <p:txBody>
          <a:bodyPr wrap="none" rtlCol="0">
            <a:spAutoFit/>
          </a:bodyPr>
          <a:lstStyle/>
          <a:p>
            <a:r>
              <a:rPr lang="en-US" b="1" dirty="0"/>
              <a:t>Full image</a:t>
            </a:r>
          </a:p>
        </p:txBody>
      </p:sp>
      <p:pic>
        <p:nvPicPr>
          <p:cNvPr id="13" name="Picture 12">
            <a:extLst>
              <a:ext uri="{FF2B5EF4-FFF2-40B4-BE49-F238E27FC236}">
                <a16:creationId xmlns:a16="http://schemas.microsoft.com/office/drawing/2014/main" id="{A2BEE9AE-DB35-F54E-AE32-118477FFA95F}"/>
              </a:ext>
            </a:extLst>
          </p:cNvPr>
          <p:cNvPicPr>
            <a:picLocks noChangeAspect="1"/>
          </p:cNvPicPr>
          <p:nvPr/>
        </p:nvPicPr>
        <p:blipFill>
          <a:blip r:embed="rId2"/>
          <a:stretch>
            <a:fillRect/>
          </a:stretch>
        </p:blipFill>
        <p:spPr>
          <a:xfrm>
            <a:off x="6635443" y="4304549"/>
            <a:ext cx="1379546" cy="2299244"/>
          </a:xfrm>
          <a:prstGeom prst="rect">
            <a:avLst/>
          </a:prstGeom>
        </p:spPr>
      </p:pic>
      <p:pic>
        <p:nvPicPr>
          <p:cNvPr id="15" name="Picture 14">
            <a:extLst>
              <a:ext uri="{FF2B5EF4-FFF2-40B4-BE49-F238E27FC236}">
                <a16:creationId xmlns:a16="http://schemas.microsoft.com/office/drawing/2014/main" id="{35CFD916-462E-E849-BE28-B58EFBD7101D}"/>
              </a:ext>
            </a:extLst>
          </p:cNvPr>
          <p:cNvPicPr>
            <a:picLocks noChangeAspect="1"/>
          </p:cNvPicPr>
          <p:nvPr/>
        </p:nvPicPr>
        <p:blipFill>
          <a:blip r:embed="rId3"/>
          <a:stretch>
            <a:fillRect/>
          </a:stretch>
        </p:blipFill>
        <p:spPr>
          <a:xfrm rot="5400000">
            <a:off x="1313557" y="4563645"/>
            <a:ext cx="2380011" cy="1861820"/>
          </a:xfrm>
          <a:prstGeom prst="rect">
            <a:avLst/>
          </a:prstGeom>
        </p:spPr>
      </p:pic>
      <p:sp>
        <p:nvSpPr>
          <p:cNvPr id="16" name="TextBox 15">
            <a:extLst>
              <a:ext uri="{FF2B5EF4-FFF2-40B4-BE49-F238E27FC236}">
                <a16:creationId xmlns:a16="http://schemas.microsoft.com/office/drawing/2014/main" id="{3B1AF2AB-4D8A-CB44-8203-F3F056D0DBE5}"/>
              </a:ext>
            </a:extLst>
          </p:cNvPr>
          <p:cNvSpPr txBox="1"/>
          <p:nvPr/>
        </p:nvSpPr>
        <p:spPr>
          <a:xfrm>
            <a:off x="3434473" y="4333660"/>
            <a:ext cx="2895600" cy="1754326"/>
          </a:xfrm>
          <a:prstGeom prst="rect">
            <a:avLst/>
          </a:prstGeom>
          <a:noFill/>
        </p:spPr>
        <p:txBody>
          <a:bodyPr wrap="square" rtlCol="0">
            <a:spAutoFit/>
          </a:bodyPr>
          <a:lstStyle/>
          <a:p>
            <a:r>
              <a:rPr lang="en-US" dirty="0"/>
              <a:t>Pros</a:t>
            </a:r>
          </a:p>
          <a:p>
            <a:pPr marL="285750" indent="-285750">
              <a:buFont typeface="Arial" panose="020B0604020202020204" pitchFamily="34" charset="0"/>
              <a:buChar char="•"/>
            </a:pPr>
            <a:r>
              <a:rPr lang="en-US" dirty="0"/>
              <a:t>Quicker processing speed</a:t>
            </a:r>
          </a:p>
          <a:p>
            <a:endParaRPr lang="en-US" dirty="0"/>
          </a:p>
          <a:p>
            <a:r>
              <a:rPr lang="en-US" dirty="0"/>
              <a:t>Cons</a:t>
            </a:r>
          </a:p>
          <a:p>
            <a:pPr marL="285750" indent="-285750">
              <a:buFont typeface="Arial" panose="020B0604020202020204" pitchFamily="34" charset="0"/>
              <a:buChar char="•"/>
            </a:pPr>
            <a:r>
              <a:rPr lang="en-US" dirty="0"/>
              <a:t>Harder to understand for human</a:t>
            </a:r>
          </a:p>
        </p:txBody>
      </p:sp>
      <p:sp>
        <p:nvSpPr>
          <p:cNvPr id="17" name="TextBox 16">
            <a:extLst>
              <a:ext uri="{FF2B5EF4-FFF2-40B4-BE49-F238E27FC236}">
                <a16:creationId xmlns:a16="http://schemas.microsoft.com/office/drawing/2014/main" id="{DBC04643-CD75-D246-9DF0-FA3780EAD1AE}"/>
              </a:ext>
            </a:extLst>
          </p:cNvPr>
          <p:cNvSpPr txBox="1"/>
          <p:nvPr/>
        </p:nvSpPr>
        <p:spPr>
          <a:xfrm>
            <a:off x="8191894" y="4334569"/>
            <a:ext cx="2804160" cy="1754326"/>
          </a:xfrm>
          <a:prstGeom prst="rect">
            <a:avLst/>
          </a:prstGeom>
          <a:noFill/>
        </p:spPr>
        <p:txBody>
          <a:bodyPr wrap="square" rtlCol="0">
            <a:spAutoFit/>
          </a:bodyPr>
          <a:lstStyle/>
          <a:p>
            <a:r>
              <a:rPr lang="en-US" dirty="0"/>
              <a:t>Pros</a:t>
            </a:r>
          </a:p>
          <a:p>
            <a:pPr marL="285750" indent="-285750">
              <a:buFont typeface="Arial" panose="020B0604020202020204" pitchFamily="34" charset="0"/>
              <a:buChar char="•"/>
            </a:pPr>
            <a:r>
              <a:rPr lang="en-US" dirty="0"/>
              <a:t>Easier to visually see features</a:t>
            </a:r>
          </a:p>
          <a:p>
            <a:endParaRPr lang="en-US" dirty="0"/>
          </a:p>
          <a:p>
            <a:r>
              <a:rPr lang="en-US" dirty="0"/>
              <a:t>Cons</a:t>
            </a:r>
          </a:p>
          <a:p>
            <a:pPr marL="285750" indent="-285750">
              <a:buFont typeface="Arial" panose="020B0604020202020204" pitchFamily="34" charset="0"/>
              <a:buChar char="•"/>
            </a:pPr>
            <a:r>
              <a:rPr lang="en-US" dirty="0"/>
              <a:t>Longer to process </a:t>
            </a:r>
          </a:p>
        </p:txBody>
      </p:sp>
      <p:sp>
        <p:nvSpPr>
          <p:cNvPr id="3" name="TextBox 2"/>
          <p:cNvSpPr txBox="1"/>
          <p:nvPr/>
        </p:nvSpPr>
        <p:spPr>
          <a:xfrm>
            <a:off x="1151429" y="1296664"/>
            <a:ext cx="9848039" cy="923330"/>
          </a:xfrm>
          <a:prstGeom prst="rect">
            <a:avLst/>
          </a:prstGeom>
          <a:noFill/>
        </p:spPr>
        <p:txBody>
          <a:bodyPr wrap="square" rtlCol="0">
            <a:spAutoFit/>
          </a:bodyPr>
          <a:lstStyle/>
          <a:p>
            <a:r>
              <a:rPr lang="en-US" dirty="0"/>
              <a:t>Similarly to preprocessing, feature extraction is organized such that each technique has its own folder containing respective functions. The environment variables for this section are also set up using a “feature extraction driver” script i.e. </a:t>
            </a:r>
          </a:p>
        </p:txBody>
      </p:sp>
      <p:pic>
        <p:nvPicPr>
          <p:cNvPr id="10" name="Picture 9">
            <a:extLst>
              <a:ext uri="{FF2B5EF4-FFF2-40B4-BE49-F238E27FC236}">
                <a16:creationId xmlns:a16="http://schemas.microsoft.com/office/drawing/2014/main" id="{5C58423E-B77F-0D48-A79A-58D5DAE78251}"/>
              </a:ext>
            </a:extLst>
          </p:cNvPr>
          <p:cNvPicPr>
            <a:picLocks noChangeAspect="1"/>
          </p:cNvPicPr>
          <p:nvPr/>
        </p:nvPicPr>
        <p:blipFill>
          <a:blip r:embed="rId4"/>
          <a:stretch>
            <a:fillRect/>
          </a:stretch>
        </p:blipFill>
        <p:spPr>
          <a:xfrm>
            <a:off x="7905003" y="2420022"/>
            <a:ext cx="3377941" cy="961858"/>
          </a:xfrm>
          <a:prstGeom prst="rect">
            <a:avLst/>
          </a:prstGeom>
        </p:spPr>
      </p:pic>
      <p:pic>
        <p:nvPicPr>
          <p:cNvPr id="11" name="Picture 10">
            <a:extLst>
              <a:ext uri="{FF2B5EF4-FFF2-40B4-BE49-F238E27FC236}">
                <a16:creationId xmlns:a16="http://schemas.microsoft.com/office/drawing/2014/main" id="{8DF08EAF-23E7-2440-984F-9B365540CCFB}"/>
              </a:ext>
            </a:extLst>
          </p:cNvPr>
          <p:cNvPicPr>
            <a:picLocks noChangeAspect="1"/>
          </p:cNvPicPr>
          <p:nvPr/>
        </p:nvPicPr>
        <p:blipFill>
          <a:blip r:embed="rId5"/>
          <a:stretch>
            <a:fillRect/>
          </a:stretch>
        </p:blipFill>
        <p:spPr>
          <a:xfrm>
            <a:off x="1151430" y="2420022"/>
            <a:ext cx="6608614" cy="961858"/>
          </a:xfrm>
          <a:prstGeom prst="rect">
            <a:avLst/>
          </a:prstGeom>
        </p:spPr>
      </p:pic>
    </p:spTree>
    <p:extLst>
      <p:ext uri="{BB962C8B-B14F-4D97-AF65-F5344CB8AC3E}">
        <p14:creationId xmlns:p14="http://schemas.microsoft.com/office/powerpoint/2010/main" val="255469595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D26A11-4926-F347-A034-4E2BD940D904}"/>
              </a:ext>
            </a:extLst>
          </p:cNvPr>
          <p:cNvSpPr>
            <a:spLocks noGrp="1"/>
          </p:cNvSpPr>
          <p:nvPr>
            <p:ph type="title"/>
          </p:nvPr>
        </p:nvSpPr>
        <p:spPr>
          <a:xfrm>
            <a:off x="1093470" y="-37962"/>
            <a:ext cx="9905998" cy="1478570"/>
          </a:xfrm>
        </p:spPr>
        <p:txBody>
          <a:bodyPr/>
          <a:lstStyle/>
          <a:p>
            <a:pPr algn="ctr"/>
            <a:r>
              <a:rPr lang="en-US" dirty="0"/>
              <a:t>Feature Extraction</a:t>
            </a:r>
          </a:p>
        </p:txBody>
      </p:sp>
      <p:sp>
        <p:nvSpPr>
          <p:cNvPr id="14" name="TextBox 13">
            <a:extLst>
              <a:ext uri="{FF2B5EF4-FFF2-40B4-BE49-F238E27FC236}">
                <a16:creationId xmlns:a16="http://schemas.microsoft.com/office/drawing/2014/main" id="{A66F34A4-C892-CE41-9E1B-C1565C63B3E0}"/>
              </a:ext>
            </a:extLst>
          </p:cNvPr>
          <p:cNvSpPr txBox="1"/>
          <p:nvPr/>
        </p:nvSpPr>
        <p:spPr>
          <a:xfrm>
            <a:off x="1151429" y="1296664"/>
            <a:ext cx="9848039" cy="1200329"/>
          </a:xfrm>
          <a:prstGeom prst="rect">
            <a:avLst/>
          </a:prstGeom>
          <a:noFill/>
        </p:spPr>
        <p:txBody>
          <a:bodyPr wrap="square" rtlCol="0">
            <a:spAutoFit/>
          </a:bodyPr>
          <a:lstStyle/>
          <a:p>
            <a:r>
              <a:rPr lang="en-US" dirty="0"/>
              <a:t>Only the HOG feature extraction was used. HOG of gradients was used on all three preprocessing techniques. And passed on to the machine learning algorithms.</a:t>
            </a:r>
          </a:p>
          <a:p>
            <a:r>
              <a:rPr lang="en-US" dirty="0"/>
              <a:t> </a:t>
            </a:r>
          </a:p>
          <a:p>
            <a:r>
              <a:rPr lang="en-US" dirty="0"/>
              <a:t>If we have enough time, we are open to trying different feature extraction methods.</a:t>
            </a:r>
          </a:p>
        </p:txBody>
      </p:sp>
    </p:spTree>
    <p:extLst>
      <p:ext uri="{BB962C8B-B14F-4D97-AF65-F5344CB8AC3E}">
        <p14:creationId xmlns:p14="http://schemas.microsoft.com/office/powerpoint/2010/main" val="943745030"/>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{E7D47E21-C45B-A54A-A9F6-E9433D268D8F}tf10001122</Template>
  <TotalTime>1659</TotalTime>
  <Words>938</Words>
  <Application>Microsoft Macintosh PowerPoint</Application>
  <PresentationFormat>Widescreen</PresentationFormat>
  <Paragraphs>77</Paragraphs>
  <Slides>22</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22</vt:i4>
      </vt:variant>
    </vt:vector>
  </HeadingPairs>
  <TitlesOfParts>
    <vt:vector size="26" baseType="lpstr">
      <vt:lpstr>Arial</vt:lpstr>
      <vt:lpstr>Calibri</vt:lpstr>
      <vt:lpstr>Tw Cen MT</vt:lpstr>
      <vt:lpstr>Circuit</vt:lpstr>
      <vt:lpstr>Team 2</vt:lpstr>
      <vt:lpstr>Pre-processing </vt:lpstr>
      <vt:lpstr>PowerPoint Presentation</vt:lpstr>
      <vt:lpstr>PowerPoint Presentation</vt:lpstr>
      <vt:lpstr>PowerPoint Presentation</vt:lpstr>
      <vt:lpstr>PowerPoint Presentation</vt:lpstr>
      <vt:lpstr>PowerPoint Presentation</vt:lpstr>
      <vt:lpstr>Feature Extraction</vt:lpstr>
      <vt:lpstr>Feature Extraction</vt:lpstr>
      <vt:lpstr>Training/Testing</vt:lpstr>
      <vt:lpstr>Training/Testing</vt:lpstr>
      <vt:lpstr>Training/Testing</vt:lpstr>
      <vt:lpstr>SVM vs KNN – time taken to train and test </vt:lpstr>
      <vt:lpstr>SVM vs KNN – Accuracy </vt:lpstr>
      <vt:lpstr>Accuracy for Knn Classifier (Using HOG, 5-Fold CV)</vt:lpstr>
      <vt:lpstr>Accuracy (SVM)</vt:lpstr>
      <vt:lpstr>Other Evaluation metrics (SVM)</vt:lpstr>
      <vt:lpstr>SVM vs KNN – Final decision </vt:lpstr>
      <vt:lpstr>Images – Action PLAN</vt:lpstr>
      <vt:lpstr>Video – Action plan – pre-processing</vt:lpstr>
      <vt:lpstr>Video – Action plan – post-processing</vt:lpstr>
      <vt:lpstr>Video – Action plan – post-processing and detection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Team2</dc:title>
  <dc:creator>Jonathan Kernaghan</dc:creator>
  <cp:lastModifiedBy>Microsoft Office User</cp:lastModifiedBy>
  <cp:revision>39</cp:revision>
  <dcterms:created xsi:type="dcterms:W3CDTF">2020-03-05T18:04:51Z</dcterms:created>
  <dcterms:modified xsi:type="dcterms:W3CDTF">2020-03-11T12:52:55Z</dcterms:modified>
</cp:coreProperties>
</file>